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701" r:id="rId2"/>
  </p:sldMasterIdLst>
  <p:notesMasterIdLst>
    <p:notesMasterId r:id="rId21"/>
  </p:notesMasterIdLst>
  <p:handoutMasterIdLst>
    <p:handoutMasterId r:id="rId22"/>
  </p:handoutMasterIdLst>
  <p:sldIdLst>
    <p:sldId id="1708" r:id="rId3"/>
    <p:sldId id="1920" r:id="rId4"/>
    <p:sldId id="1917" r:id="rId5"/>
    <p:sldId id="1916" r:id="rId6"/>
    <p:sldId id="1921" r:id="rId7"/>
    <p:sldId id="461" r:id="rId8"/>
    <p:sldId id="410" r:id="rId9"/>
    <p:sldId id="1898" r:id="rId10"/>
    <p:sldId id="284" r:id="rId11"/>
    <p:sldId id="381" r:id="rId12"/>
    <p:sldId id="1924" r:id="rId13"/>
    <p:sldId id="1925" r:id="rId14"/>
    <p:sldId id="349" r:id="rId15"/>
    <p:sldId id="309" r:id="rId16"/>
    <p:sldId id="1932" r:id="rId17"/>
    <p:sldId id="335" r:id="rId18"/>
    <p:sldId id="1928" r:id="rId19"/>
    <p:sldId id="3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Jana A Hallas" initials="JAH" lastIdx="17" clrIdx="1"/>
  <p:cmAuthor id="3" name="Eileen A Klemm" initials="EAK" lastIdx="17" clrIdx="2"/>
  <p:cmAuthor id="4" name="Eileen A Klemm" initials="EAK [2]" lastIdx="1" clrIdx="3"/>
  <p:cmAuthor id="5" name="Eileen A Klemm" initials="EAK [3]" lastIdx="1" clrIdx="4"/>
  <p:cmAuthor id="6" name="Eileen A Klemm" initials="EAK [4]" lastIdx="1" clrIdx="5"/>
  <p:cmAuthor id="7" name="Eileen A Klemm" initials="EAK [5]" lastIdx="1" clrIdx="6"/>
  <p:cmAuthor id="8" name="Eileen A Klemm" initials="EAK [6]" lastIdx="1" clrIdx="7"/>
  <p:cmAuthor id="9" name="Eileen A Klemm" initials="EAK [7]" lastIdx="1" clrIdx="8"/>
  <p:cmAuthor id="10" name="Eileen A Klemm" initials="EAK [8]" lastIdx="1" clrIdx="9"/>
  <p:cmAuthor id="11" name="Eileen A Klemm" initials="EAK [9]" lastIdx="1" clrIdx="10"/>
  <p:cmAuthor id="12" name="Eileen A Klemm" initials="EAK [10]" lastIdx="1" clrIdx="11"/>
  <p:cmAuthor id="13" name="Eileen A Klemm" initials="EAK [11]" lastIdx="1" clrIdx="12"/>
  <p:cmAuthor id="14" name="Eileen A Klemm" initials="EAK [12]" lastIdx="1" clrIdx="13"/>
  <p:cmAuthor id="15" name="Eileen A Klemm" initials="EAK [13]" lastIdx="1" clrIdx="14"/>
  <p:cmAuthor id="16" name="Eileen A Klemm" initials="EAK [14]" lastIdx="1" clrIdx="15"/>
  <p:cmAuthor id="17" name="Eileen A Klemm" initials="EAK [15]" lastIdx="1" clrIdx="16"/>
  <p:cmAuthor id="18" name="Eileen A Klemm" initials="EAK [16]" lastIdx="1" clrIdx="17"/>
  <p:cmAuthor id="19" name="Eileen A Klemm" initials="EAK [17]" lastIdx="1" clrIdx="18"/>
  <p:cmAuthor id="20" name="Eileen A Klemm" initials="EAK [18]" lastIdx="1" clrIdx="19"/>
  <p:cmAuthor id="21" name="Eileen A Klemm" initials="EAK [19]" lastIdx="1" clrIdx="20"/>
  <p:cmAuthor id="22" name="Eileen A Klemm" initials="EAK [20]" lastIdx="1" clrIdx="21"/>
  <p:cmAuthor id="23" name="Eileen A Klemm" initials="EAK [21]" lastIdx="1" clrIdx="22"/>
  <p:cmAuthor id="24" name="Eileen A Klemm" initials="EAK [22]" lastIdx="1" clrIdx="23"/>
  <p:cmAuthor id="25" name="Eileen A Klemm" initials="EAK [23]" lastIdx="1" clrIdx="24"/>
  <p:cmAuthor id="26" name="Eileen A Klemm" initials="EAK [24]" lastIdx="1" clrIdx="25"/>
  <p:cmAuthor id="27" name="Eileen A Klemm" initials="EAK [25]" lastIdx="1" clrIdx="26"/>
  <p:cmAuthor id="28" name="Eileen A Klemm" initials="EAK [26]" lastIdx="1" clrIdx="27"/>
  <p:cmAuthor id="29" name="Eileen A Klemm" initials="EAK [27]" lastIdx="1" clrIdx="28"/>
  <p:cmAuthor id="30" name="Eileen A Klemm" initials="EAK [28]" lastIdx="1" clrIdx="29"/>
  <p:cmAuthor id="31" name="Eileen A Klemm" initials="EAK [29]" lastIdx="1" clrIdx="30"/>
  <p:cmAuthor id="32" name="Eileen A Klemm" initials="EAK [30]" lastIdx="1" clrIdx="31"/>
  <p:cmAuthor id="33" name="Eileen A Klemm" initials="EAK [31]" lastIdx="1" clrIdx="32"/>
  <p:cmAuthor id="34" name="Ann C Romine" initials="ACR" lastIdx="1" clrIdx="3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62"/>
    <a:srgbClr val="75B208"/>
    <a:srgbClr val="00B0E6"/>
    <a:srgbClr val="FFD441"/>
    <a:srgbClr val="00B0F0"/>
    <a:srgbClr val="0088D8"/>
    <a:srgbClr val="E7501F"/>
    <a:srgbClr val="C0D533"/>
    <a:srgbClr val="9A9A9A"/>
    <a:srgbClr val="6263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3" autoAdjust="0"/>
    <p:restoredTop sz="84483" autoAdjust="0"/>
  </p:normalViewPr>
  <p:slideViewPr>
    <p:cSldViewPr snapToGrid="0" snapToObjects="1">
      <p:cViewPr varScale="1">
        <p:scale>
          <a:sx n="73" d="100"/>
          <a:sy n="73" d="100"/>
        </p:scale>
        <p:origin x="1581"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90" d="100"/>
        <a:sy n="190" d="100"/>
      </p:scale>
      <p:origin x="0" y="-25668"/>
    </p:cViewPr>
  </p:sorterViewPr>
  <p:notesViewPr>
    <p:cSldViewPr snapToGrid="0" snapToObjects="1">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D3236-43B8-1948-A12C-FCF936A3C476}" type="doc">
      <dgm:prSet loTypeId="urn:microsoft.com/office/officeart/2005/8/layout/target1" loCatId="" qsTypeId="urn:microsoft.com/office/officeart/2005/8/quickstyle/simple4" qsCatId="simple" csTypeId="urn:microsoft.com/office/officeart/2005/8/colors/accent1_2" csCatId="accent1" phldr="1"/>
      <dgm:spPr/>
    </dgm:pt>
    <dgm:pt modelId="{DB63B876-BF76-3C42-88DE-D62383371844}">
      <dgm:prSet phldrT="[Text]"/>
      <dgm:spPr/>
      <dgm:t>
        <a:bodyPr/>
        <a:lstStyle/>
        <a:p>
          <a:r>
            <a:rPr lang="en-US" dirty="0">
              <a:solidFill>
                <a:srgbClr val="004762"/>
              </a:solidFill>
              <a:latin typeface="Calibri" panose="020F0502020204030204" pitchFamily="34" charset="0"/>
              <a:cs typeface="Calibri" panose="020F0502020204030204" pitchFamily="34" charset="0"/>
            </a:rPr>
            <a:t>Reflection</a:t>
          </a:r>
          <a:r>
            <a:rPr lang="en-US" baseline="0" dirty="0">
              <a:solidFill>
                <a:srgbClr val="004762"/>
              </a:solidFill>
              <a:latin typeface="Calibri" panose="020F0502020204030204" pitchFamily="34" charset="0"/>
              <a:cs typeface="Calibri" panose="020F0502020204030204" pitchFamily="34" charset="0"/>
            </a:rPr>
            <a:t> of feeling</a:t>
          </a:r>
          <a:endParaRPr lang="en-US" dirty="0">
            <a:solidFill>
              <a:srgbClr val="004762"/>
            </a:solidFill>
            <a:latin typeface="Calibri" panose="020F0502020204030204" pitchFamily="34" charset="0"/>
            <a:cs typeface="Calibri" panose="020F0502020204030204" pitchFamily="34" charset="0"/>
          </a:endParaRPr>
        </a:p>
      </dgm:t>
    </dgm:pt>
    <dgm:pt modelId="{8828DF8D-7418-B143-A917-36966FE9C915}" type="parTrans" cxnId="{16DF884C-BD34-2843-A8C4-369981DBC5D3}">
      <dgm:prSet/>
      <dgm:spPr/>
      <dgm:t>
        <a:bodyPr/>
        <a:lstStyle/>
        <a:p>
          <a:endParaRPr lang="en-US"/>
        </a:p>
      </dgm:t>
    </dgm:pt>
    <dgm:pt modelId="{258F28FD-E2D5-6846-B8C6-0D0BE5DC9630}" type="sibTrans" cxnId="{16DF884C-BD34-2843-A8C4-369981DBC5D3}">
      <dgm:prSet/>
      <dgm:spPr/>
      <dgm:t>
        <a:bodyPr/>
        <a:lstStyle/>
        <a:p>
          <a:endParaRPr lang="en-US"/>
        </a:p>
      </dgm:t>
    </dgm:pt>
    <dgm:pt modelId="{0DB69638-578E-BB42-8BDE-192E0EA46714}">
      <dgm:prSet phldrT="[Text]"/>
      <dgm:spPr/>
      <dgm:t>
        <a:bodyPr/>
        <a:lstStyle/>
        <a:p>
          <a:r>
            <a:rPr lang="en-US" dirty="0">
              <a:solidFill>
                <a:srgbClr val="004762"/>
              </a:solidFill>
              <a:latin typeface="Calibri" panose="020F0502020204030204" pitchFamily="34" charset="0"/>
              <a:cs typeface="Calibri" panose="020F0502020204030204" pitchFamily="34" charset="0"/>
            </a:rPr>
            <a:t>Paraphrase, infer meaning</a:t>
          </a:r>
        </a:p>
      </dgm:t>
    </dgm:pt>
    <dgm:pt modelId="{74090D6A-4321-0E4F-B765-8CCC7E1EF190}" type="parTrans" cxnId="{FDAC6FE2-6D4F-8D4F-90F9-12B49F1E314A}">
      <dgm:prSet/>
      <dgm:spPr/>
      <dgm:t>
        <a:bodyPr/>
        <a:lstStyle/>
        <a:p>
          <a:endParaRPr lang="en-US"/>
        </a:p>
      </dgm:t>
    </dgm:pt>
    <dgm:pt modelId="{916D791E-287C-7945-BA64-A5998F798260}" type="sibTrans" cxnId="{FDAC6FE2-6D4F-8D4F-90F9-12B49F1E314A}">
      <dgm:prSet/>
      <dgm:spPr/>
      <dgm:t>
        <a:bodyPr/>
        <a:lstStyle/>
        <a:p>
          <a:endParaRPr lang="en-US"/>
        </a:p>
      </dgm:t>
    </dgm:pt>
    <dgm:pt modelId="{92B122AC-993F-6842-8B6C-CE75822CBD30}">
      <dgm:prSet phldrT="[Text]"/>
      <dgm:spPr/>
      <dgm:t>
        <a:bodyPr/>
        <a:lstStyle/>
        <a:p>
          <a:r>
            <a:rPr lang="en-US" dirty="0">
              <a:solidFill>
                <a:srgbClr val="004762"/>
              </a:solidFill>
              <a:latin typeface="Calibri" panose="020F0502020204030204" pitchFamily="34" charset="0"/>
              <a:cs typeface="Calibri" panose="020F0502020204030204" pitchFamily="34" charset="0"/>
            </a:rPr>
            <a:t>Repeat or rephrase</a:t>
          </a:r>
        </a:p>
      </dgm:t>
    </dgm:pt>
    <dgm:pt modelId="{3C646CE0-5E71-4B4B-AD6B-3DDDFF2CC43E}" type="parTrans" cxnId="{6477B4EF-9DF8-A64E-B499-BE17C7A6B952}">
      <dgm:prSet/>
      <dgm:spPr/>
      <dgm:t>
        <a:bodyPr/>
        <a:lstStyle/>
        <a:p>
          <a:endParaRPr lang="en-US"/>
        </a:p>
      </dgm:t>
    </dgm:pt>
    <dgm:pt modelId="{4C084CCA-253C-404E-8368-738DAC6FEC67}" type="sibTrans" cxnId="{6477B4EF-9DF8-A64E-B499-BE17C7A6B952}">
      <dgm:prSet/>
      <dgm:spPr/>
      <dgm:t>
        <a:bodyPr/>
        <a:lstStyle/>
        <a:p>
          <a:endParaRPr lang="en-US"/>
        </a:p>
      </dgm:t>
    </dgm:pt>
    <dgm:pt modelId="{9CD29089-7B18-584E-B6EA-03FD3658CBD2}" type="pres">
      <dgm:prSet presAssocID="{D66D3236-43B8-1948-A12C-FCF936A3C476}" presName="composite" presStyleCnt="0">
        <dgm:presLayoutVars>
          <dgm:chMax val="5"/>
          <dgm:dir/>
          <dgm:resizeHandles val="exact"/>
        </dgm:presLayoutVars>
      </dgm:prSet>
      <dgm:spPr/>
    </dgm:pt>
    <dgm:pt modelId="{6D55B28D-4C98-CF4E-AA74-AF0D519770B7}" type="pres">
      <dgm:prSet presAssocID="{DB63B876-BF76-3C42-88DE-D62383371844}" presName="circle1" presStyleLbl="lnNode1" presStyleIdx="0" presStyleCnt="3"/>
      <dgm:spPr>
        <a:solidFill>
          <a:srgbClr val="9F271F"/>
        </a:solidFill>
        <a:ln w="50800">
          <a:solidFill>
            <a:schemeClr val="bg1"/>
          </a:solidFill>
        </a:ln>
        <a:effectLst/>
      </dgm:spPr>
    </dgm:pt>
    <dgm:pt modelId="{62F15BDF-45D3-2944-A2D8-5B0063723F00}" type="pres">
      <dgm:prSet presAssocID="{DB63B876-BF76-3C42-88DE-D62383371844}" presName="text1" presStyleLbl="revTx" presStyleIdx="0" presStyleCnt="3" custScaleX="191885" custLinFactNeighborX="48313" custLinFactNeighborY="2529">
        <dgm:presLayoutVars>
          <dgm:bulletEnabled val="1"/>
        </dgm:presLayoutVars>
      </dgm:prSet>
      <dgm:spPr/>
    </dgm:pt>
    <dgm:pt modelId="{18DD0F7D-6A09-AA42-813D-3185B4DEFC51}" type="pres">
      <dgm:prSet presAssocID="{DB63B876-BF76-3C42-88DE-D62383371844}" presName="line1" presStyleLbl="callout" presStyleIdx="0" presStyleCnt="6"/>
      <dgm:spPr>
        <a:ln>
          <a:solidFill>
            <a:srgbClr val="004762"/>
          </a:solidFill>
        </a:ln>
        <a:effectLst/>
      </dgm:spPr>
    </dgm:pt>
    <dgm:pt modelId="{1114AA0E-DF73-2C43-9121-F27EA48A4EF3}" type="pres">
      <dgm:prSet presAssocID="{DB63B876-BF76-3C42-88DE-D62383371844}" presName="d1" presStyleLbl="callout" presStyleIdx="1" presStyleCnt="6"/>
      <dgm:spPr>
        <a:ln>
          <a:solidFill>
            <a:srgbClr val="004762"/>
          </a:solidFill>
        </a:ln>
        <a:effectLst/>
      </dgm:spPr>
    </dgm:pt>
    <dgm:pt modelId="{9B2B1701-B36D-FF47-9439-44F119CEABC6}" type="pres">
      <dgm:prSet presAssocID="{0DB69638-578E-BB42-8BDE-192E0EA46714}" presName="circle2" presStyleLbl="lnNode1" presStyleIdx="1" presStyleCnt="3"/>
      <dgm:spPr>
        <a:solidFill>
          <a:srgbClr val="FFD441"/>
        </a:solidFill>
        <a:ln w="50800">
          <a:solidFill>
            <a:schemeClr val="bg1"/>
          </a:solidFill>
        </a:ln>
        <a:effectLst/>
      </dgm:spPr>
    </dgm:pt>
    <dgm:pt modelId="{D1BFE160-E444-2149-A915-C5EE2181E58F}" type="pres">
      <dgm:prSet presAssocID="{0DB69638-578E-BB42-8BDE-192E0EA46714}" presName="text2" presStyleLbl="revTx" presStyleIdx="1" presStyleCnt="3" custScaleX="187486" custLinFactNeighborX="45594" custLinFactNeighborY="1686">
        <dgm:presLayoutVars>
          <dgm:bulletEnabled val="1"/>
        </dgm:presLayoutVars>
      </dgm:prSet>
      <dgm:spPr/>
    </dgm:pt>
    <dgm:pt modelId="{1066D1FA-F3A0-B246-8F96-28FEA5B8A509}" type="pres">
      <dgm:prSet presAssocID="{0DB69638-578E-BB42-8BDE-192E0EA46714}" presName="line2" presStyleLbl="callout" presStyleIdx="2" presStyleCnt="6"/>
      <dgm:spPr>
        <a:ln>
          <a:solidFill>
            <a:srgbClr val="004762"/>
          </a:solidFill>
        </a:ln>
        <a:effectLst/>
      </dgm:spPr>
    </dgm:pt>
    <dgm:pt modelId="{B0DD9A39-6F93-194D-A5F5-133F05A9D241}" type="pres">
      <dgm:prSet presAssocID="{0DB69638-578E-BB42-8BDE-192E0EA46714}" presName="d2" presStyleLbl="callout" presStyleIdx="3" presStyleCnt="6"/>
      <dgm:spPr>
        <a:ln>
          <a:solidFill>
            <a:srgbClr val="004762"/>
          </a:solidFill>
        </a:ln>
        <a:effectLst/>
      </dgm:spPr>
    </dgm:pt>
    <dgm:pt modelId="{F786D62E-B409-934F-86FA-96496DDD7877}" type="pres">
      <dgm:prSet presAssocID="{92B122AC-993F-6842-8B6C-CE75822CBD30}" presName="circle3" presStyleLbl="lnNode1" presStyleIdx="2" presStyleCnt="3"/>
      <dgm:spPr>
        <a:solidFill>
          <a:srgbClr val="00B0E6"/>
        </a:solidFill>
        <a:effectLst/>
      </dgm:spPr>
    </dgm:pt>
    <dgm:pt modelId="{23EDAA2A-1C4A-AA42-842E-8D2C15DAC73E}" type="pres">
      <dgm:prSet presAssocID="{92B122AC-993F-6842-8B6C-CE75822CBD30}" presName="text3" presStyleLbl="revTx" presStyleIdx="2" presStyleCnt="3">
        <dgm:presLayoutVars>
          <dgm:bulletEnabled val="1"/>
        </dgm:presLayoutVars>
      </dgm:prSet>
      <dgm:spPr/>
    </dgm:pt>
    <dgm:pt modelId="{702B7D61-8D19-CE43-97AC-9E1951B7A565}" type="pres">
      <dgm:prSet presAssocID="{92B122AC-993F-6842-8B6C-CE75822CBD30}" presName="line3" presStyleLbl="callout" presStyleIdx="4" presStyleCnt="6"/>
      <dgm:spPr>
        <a:ln>
          <a:solidFill>
            <a:srgbClr val="004762"/>
          </a:solidFill>
        </a:ln>
        <a:effectLst/>
      </dgm:spPr>
    </dgm:pt>
    <dgm:pt modelId="{8AFB5246-6A9E-9144-AC1A-529A273BA5DC}" type="pres">
      <dgm:prSet presAssocID="{92B122AC-993F-6842-8B6C-CE75822CBD30}" presName="d3" presStyleLbl="callout" presStyleIdx="5" presStyleCnt="6"/>
      <dgm:spPr>
        <a:ln>
          <a:solidFill>
            <a:srgbClr val="004762"/>
          </a:solidFill>
        </a:ln>
        <a:effectLst/>
      </dgm:spPr>
    </dgm:pt>
  </dgm:ptLst>
  <dgm:cxnLst>
    <dgm:cxn modelId="{C706AE3D-BE64-904A-A792-8F2F958903DF}" type="presOf" srcId="{0DB69638-578E-BB42-8BDE-192E0EA46714}" destId="{D1BFE160-E444-2149-A915-C5EE2181E58F}" srcOrd="0" destOrd="0" presId="urn:microsoft.com/office/officeart/2005/8/layout/target1"/>
    <dgm:cxn modelId="{96CCE15C-60EE-8F47-B461-E9EBC570B5F2}" type="presOf" srcId="{D66D3236-43B8-1948-A12C-FCF936A3C476}" destId="{9CD29089-7B18-584E-B6EA-03FD3658CBD2}" srcOrd="0" destOrd="0" presId="urn:microsoft.com/office/officeart/2005/8/layout/target1"/>
    <dgm:cxn modelId="{16DF884C-BD34-2843-A8C4-369981DBC5D3}" srcId="{D66D3236-43B8-1948-A12C-FCF936A3C476}" destId="{DB63B876-BF76-3C42-88DE-D62383371844}" srcOrd="0" destOrd="0" parTransId="{8828DF8D-7418-B143-A917-36966FE9C915}" sibTransId="{258F28FD-E2D5-6846-B8C6-0D0BE5DC9630}"/>
    <dgm:cxn modelId="{A7656D57-3021-AE4D-AEE3-AD0B469C349F}" type="presOf" srcId="{DB63B876-BF76-3C42-88DE-D62383371844}" destId="{62F15BDF-45D3-2944-A2D8-5B0063723F00}" srcOrd="0" destOrd="0" presId="urn:microsoft.com/office/officeart/2005/8/layout/target1"/>
    <dgm:cxn modelId="{12E82B8C-411F-9B40-BECD-CEFE8F28371E}" type="presOf" srcId="{92B122AC-993F-6842-8B6C-CE75822CBD30}" destId="{23EDAA2A-1C4A-AA42-842E-8D2C15DAC73E}" srcOrd="0" destOrd="0" presId="urn:microsoft.com/office/officeart/2005/8/layout/target1"/>
    <dgm:cxn modelId="{FDAC6FE2-6D4F-8D4F-90F9-12B49F1E314A}" srcId="{D66D3236-43B8-1948-A12C-FCF936A3C476}" destId="{0DB69638-578E-BB42-8BDE-192E0EA46714}" srcOrd="1" destOrd="0" parTransId="{74090D6A-4321-0E4F-B765-8CCC7E1EF190}" sibTransId="{916D791E-287C-7945-BA64-A5998F798260}"/>
    <dgm:cxn modelId="{6477B4EF-9DF8-A64E-B499-BE17C7A6B952}" srcId="{D66D3236-43B8-1948-A12C-FCF936A3C476}" destId="{92B122AC-993F-6842-8B6C-CE75822CBD30}" srcOrd="2" destOrd="0" parTransId="{3C646CE0-5E71-4B4B-AD6B-3DDDFF2CC43E}" sibTransId="{4C084CCA-253C-404E-8368-738DAC6FEC67}"/>
    <dgm:cxn modelId="{9F5817F9-AF64-E942-849E-6783D988D526}" type="presParOf" srcId="{9CD29089-7B18-584E-B6EA-03FD3658CBD2}" destId="{6D55B28D-4C98-CF4E-AA74-AF0D519770B7}" srcOrd="0" destOrd="0" presId="urn:microsoft.com/office/officeart/2005/8/layout/target1"/>
    <dgm:cxn modelId="{126F0B6D-5A8F-B241-8625-179F105F994E}" type="presParOf" srcId="{9CD29089-7B18-584E-B6EA-03FD3658CBD2}" destId="{62F15BDF-45D3-2944-A2D8-5B0063723F00}" srcOrd="1" destOrd="0" presId="urn:microsoft.com/office/officeart/2005/8/layout/target1"/>
    <dgm:cxn modelId="{2A7DADA6-5DB5-FB4E-9FBE-07A258D27C83}" type="presParOf" srcId="{9CD29089-7B18-584E-B6EA-03FD3658CBD2}" destId="{18DD0F7D-6A09-AA42-813D-3185B4DEFC51}" srcOrd="2" destOrd="0" presId="urn:microsoft.com/office/officeart/2005/8/layout/target1"/>
    <dgm:cxn modelId="{A2B12FDD-45D8-EF4D-AD21-E84BB6F0EBBF}" type="presParOf" srcId="{9CD29089-7B18-584E-B6EA-03FD3658CBD2}" destId="{1114AA0E-DF73-2C43-9121-F27EA48A4EF3}" srcOrd="3" destOrd="0" presId="urn:microsoft.com/office/officeart/2005/8/layout/target1"/>
    <dgm:cxn modelId="{C67D1670-56EE-1641-A09D-CACB75AC528B}" type="presParOf" srcId="{9CD29089-7B18-584E-B6EA-03FD3658CBD2}" destId="{9B2B1701-B36D-FF47-9439-44F119CEABC6}" srcOrd="4" destOrd="0" presId="urn:microsoft.com/office/officeart/2005/8/layout/target1"/>
    <dgm:cxn modelId="{F6A61999-F037-4B44-B1C5-79C044909ECA}" type="presParOf" srcId="{9CD29089-7B18-584E-B6EA-03FD3658CBD2}" destId="{D1BFE160-E444-2149-A915-C5EE2181E58F}" srcOrd="5" destOrd="0" presId="urn:microsoft.com/office/officeart/2005/8/layout/target1"/>
    <dgm:cxn modelId="{520E0B64-0EC8-174D-9BB9-A4D1973479C5}" type="presParOf" srcId="{9CD29089-7B18-584E-B6EA-03FD3658CBD2}" destId="{1066D1FA-F3A0-B246-8F96-28FEA5B8A509}" srcOrd="6" destOrd="0" presId="urn:microsoft.com/office/officeart/2005/8/layout/target1"/>
    <dgm:cxn modelId="{1C33C9F0-5D28-0C46-ABBE-FBE4B1BB9A81}" type="presParOf" srcId="{9CD29089-7B18-584E-B6EA-03FD3658CBD2}" destId="{B0DD9A39-6F93-194D-A5F5-133F05A9D241}" srcOrd="7" destOrd="0" presId="urn:microsoft.com/office/officeart/2005/8/layout/target1"/>
    <dgm:cxn modelId="{F490221E-155F-1A46-B39E-7E7FC7AD0A88}" type="presParOf" srcId="{9CD29089-7B18-584E-B6EA-03FD3658CBD2}" destId="{F786D62E-B409-934F-86FA-96496DDD7877}" srcOrd="8" destOrd="0" presId="urn:microsoft.com/office/officeart/2005/8/layout/target1"/>
    <dgm:cxn modelId="{4636347A-D779-004A-A71C-3F06E123BC3D}" type="presParOf" srcId="{9CD29089-7B18-584E-B6EA-03FD3658CBD2}" destId="{23EDAA2A-1C4A-AA42-842E-8D2C15DAC73E}" srcOrd="9" destOrd="0" presId="urn:microsoft.com/office/officeart/2005/8/layout/target1"/>
    <dgm:cxn modelId="{3FAA1487-599D-9C4E-B471-9A8BEE557B6A}" type="presParOf" srcId="{9CD29089-7B18-584E-B6EA-03FD3658CBD2}" destId="{702B7D61-8D19-CE43-97AC-9E1951B7A565}" srcOrd="10" destOrd="0" presId="urn:microsoft.com/office/officeart/2005/8/layout/target1"/>
    <dgm:cxn modelId="{30EBF525-BB3D-3044-9B20-85B220A888D6}" type="presParOf" srcId="{9CD29089-7B18-584E-B6EA-03FD3658CBD2}" destId="{8AFB5246-6A9E-9144-AC1A-529A273BA5D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6D62E-B409-934F-86FA-96496DDD7877}">
      <dsp:nvSpPr>
        <dsp:cNvPr id="0" name=""/>
        <dsp:cNvSpPr/>
      </dsp:nvSpPr>
      <dsp:spPr>
        <a:xfrm>
          <a:off x="1081062" y="1015999"/>
          <a:ext cx="3048000" cy="3048000"/>
        </a:xfrm>
        <a:prstGeom prst="ellipse">
          <a:avLst/>
        </a:prstGeom>
        <a:solidFill>
          <a:srgbClr val="00B0E6"/>
        </a:solidFill>
        <a:ln w="9525"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B2B1701-B36D-FF47-9439-44F119CEABC6}">
      <dsp:nvSpPr>
        <dsp:cNvPr id="0" name=""/>
        <dsp:cNvSpPr/>
      </dsp:nvSpPr>
      <dsp:spPr>
        <a:xfrm>
          <a:off x="1690662" y="1625599"/>
          <a:ext cx="1828800" cy="1828800"/>
        </a:xfrm>
        <a:prstGeom prst="ellipse">
          <a:avLst/>
        </a:prstGeom>
        <a:solidFill>
          <a:srgbClr val="FFD441"/>
        </a:solidFill>
        <a:ln w="50800" cap="flat" cmpd="sng" algn="ctr">
          <a:solidFill>
            <a:schemeClr val="bg1"/>
          </a:solidFill>
          <a:prstDash val="solid"/>
        </a:ln>
        <a:effectLst/>
      </dsp:spPr>
      <dsp:style>
        <a:lnRef idx="1">
          <a:scrgbClr r="0" g="0" b="0"/>
        </a:lnRef>
        <a:fillRef idx="3">
          <a:scrgbClr r="0" g="0" b="0"/>
        </a:fillRef>
        <a:effectRef idx="2">
          <a:scrgbClr r="0" g="0" b="0"/>
        </a:effectRef>
        <a:fontRef idx="minor">
          <a:schemeClr val="lt1"/>
        </a:fontRef>
      </dsp:style>
    </dsp:sp>
    <dsp:sp modelId="{6D55B28D-4C98-CF4E-AA74-AF0D519770B7}">
      <dsp:nvSpPr>
        <dsp:cNvPr id="0" name=""/>
        <dsp:cNvSpPr/>
      </dsp:nvSpPr>
      <dsp:spPr>
        <a:xfrm>
          <a:off x="2300262" y="2235200"/>
          <a:ext cx="609600" cy="609600"/>
        </a:xfrm>
        <a:prstGeom prst="ellipse">
          <a:avLst/>
        </a:prstGeom>
        <a:solidFill>
          <a:srgbClr val="9F271F"/>
        </a:solidFill>
        <a:ln w="50800" cap="flat" cmpd="sng" algn="ctr">
          <a:solidFill>
            <a:schemeClr val="bg1"/>
          </a:solidFill>
          <a:prstDash val="solid"/>
        </a:ln>
        <a:effectLst/>
      </dsp:spPr>
      <dsp:style>
        <a:lnRef idx="1">
          <a:scrgbClr r="0" g="0" b="0"/>
        </a:lnRef>
        <a:fillRef idx="3">
          <a:scrgbClr r="0" g="0" b="0"/>
        </a:fillRef>
        <a:effectRef idx="2">
          <a:scrgbClr r="0" g="0" b="0"/>
        </a:effectRef>
        <a:fontRef idx="minor">
          <a:schemeClr val="lt1"/>
        </a:fontRef>
      </dsp:style>
    </dsp:sp>
    <dsp:sp modelId="{62F15BDF-45D3-2944-A2D8-5B0063723F00}">
      <dsp:nvSpPr>
        <dsp:cNvPr id="0" name=""/>
        <dsp:cNvSpPr/>
      </dsp:nvSpPr>
      <dsp:spPr>
        <a:xfrm>
          <a:off x="4673189" y="22482"/>
          <a:ext cx="2924327"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marL="0" lvl="0" indent="0" algn="l" defTabSz="1155700">
            <a:lnSpc>
              <a:spcPct val="90000"/>
            </a:lnSpc>
            <a:spcBef>
              <a:spcPct val="0"/>
            </a:spcBef>
            <a:spcAft>
              <a:spcPct val="35000"/>
            </a:spcAft>
            <a:buNone/>
          </a:pPr>
          <a:r>
            <a:rPr lang="en-US" sz="2600" kern="1200" dirty="0">
              <a:solidFill>
                <a:srgbClr val="004762"/>
              </a:solidFill>
              <a:latin typeface="Calibri" panose="020F0502020204030204" pitchFamily="34" charset="0"/>
              <a:cs typeface="Calibri" panose="020F0502020204030204" pitchFamily="34" charset="0"/>
            </a:rPr>
            <a:t>Reflection</a:t>
          </a:r>
          <a:r>
            <a:rPr lang="en-US" sz="2600" kern="1200" baseline="0" dirty="0">
              <a:solidFill>
                <a:srgbClr val="004762"/>
              </a:solidFill>
              <a:latin typeface="Calibri" panose="020F0502020204030204" pitchFamily="34" charset="0"/>
              <a:cs typeface="Calibri" panose="020F0502020204030204" pitchFamily="34" charset="0"/>
            </a:rPr>
            <a:t> of feeling</a:t>
          </a:r>
          <a:endParaRPr lang="en-US" sz="2600" kern="1200" dirty="0">
            <a:solidFill>
              <a:srgbClr val="004762"/>
            </a:solidFill>
            <a:latin typeface="Calibri" panose="020F0502020204030204" pitchFamily="34" charset="0"/>
            <a:cs typeface="Calibri" panose="020F0502020204030204" pitchFamily="34" charset="0"/>
          </a:endParaRPr>
        </a:p>
      </dsp:txBody>
      <dsp:txXfrm>
        <a:off x="4673189" y="22482"/>
        <a:ext cx="2924327" cy="889000"/>
      </dsp:txXfrm>
    </dsp:sp>
    <dsp:sp modelId="{18DD0F7D-6A09-AA42-813D-3185B4DEFC51}">
      <dsp:nvSpPr>
        <dsp:cNvPr id="0" name=""/>
        <dsp:cNvSpPr/>
      </dsp:nvSpPr>
      <dsp:spPr>
        <a:xfrm>
          <a:off x="4256062" y="444499"/>
          <a:ext cx="381000" cy="0"/>
        </a:xfrm>
        <a:prstGeom prst="line">
          <a:avLst/>
        </a:prstGeom>
        <a:solidFill>
          <a:schemeClr val="accent1">
            <a:hueOff val="0"/>
            <a:satOff val="0"/>
            <a:lumOff val="0"/>
            <a:alphaOff val="0"/>
          </a:schemeClr>
        </a:solidFill>
        <a:ln w="25400" cap="flat" cmpd="sng" algn="ctr">
          <a:solidFill>
            <a:srgbClr val="004762"/>
          </a:solidFill>
          <a:prstDash val="solid"/>
        </a:ln>
        <a:effectLst/>
      </dsp:spPr>
      <dsp:style>
        <a:lnRef idx="2">
          <a:scrgbClr r="0" g="0" b="0"/>
        </a:lnRef>
        <a:fillRef idx="1">
          <a:scrgbClr r="0" g="0" b="0"/>
        </a:fillRef>
        <a:effectRef idx="1">
          <a:scrgbClr r="0" g="0" b="0"/>
        </a:effectRef>
        <a:fontRef idx="minor"/>
      </dsp:style>
    </dsp:sp>
    <dsp:sp modelId="{1114AA0E-DF73-2C43-9121-F27EA48A4EF3}">
      <dsp:nvSpPr>
        <dsp:cNvPr id="0" name=""/>
        <dsp:cNvSpPr/>
      </dsp:nvSpPr>
      <dsp:spPr>
        <a:xfrm rot="5400000">
          <a:off x="2382304" y="667766"/>
          <a:ext cx="2094991" cy="1649476"/>
        </a:xfrm>
        <a:prstGeom prst="line">
          <a:avLst/>
        </a:prstGeom>
        <a:solidFill>
          <a:schemeClr val="accent1">
            <a:hueOff val="0"/>
            <a:satOff val="0"/>
            <a:lumOff val="0"/>
            <a:alphaOff val="0"/>
          </a:schemeClr>
        </a:solidFill>
        <a:ln w="25400" cap="flat" cmpd="sng" algn="ctr">
          <a:solidFill>
            <a:srgbClr val="004762"/>
          </a:solidFill>
          <a:prstDash val="solid"/>
        </a:ln>
        <a:effectLst/>
      </dsp:spPr>
      <dsp:style>
        <a:lnRef idx="2">
          <a:scrgbClr r="0" g="0" b="0"/>
        </a:lnRef>
        <a:fillRef idx="1">
          <a:scrgbClr r="0" g="0" b="0"/>
        </a:fillRef>
        <a:effectRef idx="1">
          <a:scrgbClr r="0" g="0" b="0"/>
        </a:effectRef>
        <a:fontRef idx="minor"/>
      </dsp:style>
    </dsp:sp>
    <dsp:sp modelId="{D1BFE160-E444-2149-A915-C5EE2181E58F}">
      <dsp:nvSpPr>
        <dsp:cNvPr id="0" name=""/>
        <dsp:cNvSpPr/>
      </dsp:nvSpPr>
      <dsp:spPr>
        <a:xfrm>
          <a:off x="4665271" y="903988"/>
          <a:ext cx="2857286"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004762"/>
              </a:solidFill>
              <a:latin typeface="Calibri" panose="020F0502020204030204" pitchFamily="34" charset="0"/>
              <a:cs typeface="Calibri" panose="020F0502020204030204" pitchFamily="34" charset="0"/>
            </a:rPr>
            <a:t>Paraphrase, infer meaning</a:t>
          </a:r>
        </a:p>
      </dsp:txBody>
      <dsp:txXfrm>
        <a:off x="4665271" y="903988"/>
        <a:ext cx="2857286" cy="889000"/>
      </dsp:txXfrm>
    </dsp:sp>
    <dsp:sp modelId="{1066D1FA-F3A0-B246-8F96-28FEA5B8A509}">
      <dsp:nvSpPr>
        <dsp:cNvPr id="0" name=""/>
        <dsp:cNvSpPr/>
      </dsp:nvSpPr>
      <dsp:spPr>
        <a:xfrm>
          <a:off x="4256062" y="1333499"/>
          <a:ext cx="381000" cy="0"/>
        </a:xfrm>
        <a:prstGeom prst="line">
          <a:avLst/>
        </a:prstGeom>
        <a:solidFill>
          <a:schemeClr val="accent1">
            <a:hueOff val="0"/>
            <a:satOff val="0"/>
            <a:lumOff val="0"/>
            <a:alphaOff val="0"/>
          </a:schemeClr>
        </a:solidFill>
        <a:ln w="25400" cap="flat" cmpd="sng" algn="ctr">
          <a:solidFill>
            <a:srgbClr val="004762"/>
          </a:solidFill>
          <a:prstDash val="solid"/>
        </a:ln>
        <a:effectLst/>
      </dsp:spPr>
      <dsp:style>
        <a:lnRef idx="2">
          <a:scrgbClr r="0" g="0" b="0"/>
        </a:lnRef>
        <a:fillRef idx="1">
          <a:scrgbClr r="0" g="0" b="0"/>
        </a:fillRef>
        <a:effectRef idx="1">
          <a:scrgbClr r="0" g="0" b="0"/>
        </a:effectRef>
        <a:fontRef idx="minor"/>
      </dsp:style>
    </dsp:sp>
    <dsp:sp modelId="{B0DD9A39-6F93-194D-A5F5-133F05A9D241}">
      <dsp:nvSpPr>
        <dsp:cNvPr id="0" name=""/>
        <dsp:cNvSpPr/>
      </dsp:nvSpPr>
      <dsp:spPr>
        <a:xfrm rot="5400000">
          <a:off x="2831986" y="1542897"/>
          <a:ext cx="1632508" cy="1212596"/>
        </a:xfrm>
        <a:prstGeom prst="line">
          <a:avLst/>
        </a:prstGeom>
        <a:solidFill>
          <a:schemeClr val="accent1">
            <a:hueOff val="0"/>
            <a:satOff val="0"/>
            <a:lumOff val="0"/>
            <a:alphaOff val="0"/>
          </a:schemeClr>
        </a:solidFill>
        <a:ln w="25400" cap="flat" cmpd="sng" algn="ctr">
          <a:solidFill>
            <a:srgbClr val="004762"/>
          </a:solidFill>
          <a:prstDash val="solid"/>
        </a:ln>
        <a:effectLst/>
      </dsp:spPr>
      <dsp:style>
        <a:lnRef idx="2">
          <a:scrgbClr r="0" g="0" b="0"/>
        </a:lnRef>
        <a:fillRef idx="1">
          <a:scrgbClr r="0" g="0" b="0"/>
        </a:fillRef>
        <a:effectRef idx="1">
          <a:scrgbClr r="0" g="0" b="0"/>
        </a:effectRef>
        <a:fontRef idx="minor"/>
      </dsp:style>
    </dsp:sp>
    <dsp:sp modelId="{23EDAA2A-1C4A-AA42-842E-8D2C15DAC73E}">
      <dsp:nvSpPr>
        <dsp:cNvPr id="0" name=""/>
        <dsp:cNvSpPr/>
      </dsp:nvSpPr>
      <dsp:spPr>
        <a:xfrm>
          <a:off x="4637062"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004762"/>
              </a:solidFill>
              <a:latin typeface="Calibri" panose="020F0502020204030204" pitchFamily="34" charset="0"/>
              <a:cs typeface="Calibri" panose="020F0502020204030204" pitchFamily="34" charset="0"/>
            </a:rPr>
            <a:t>Repeat or rephrase</a:t>
          </a:r>
        </a:p>
      </dsp:txBody>
      <dsp:txXfrm>
        <a:off x="4637062" y="1777999"/>
        <a:ext cx="1524000" cy="889000"/>
      </dsp:txXfrm>
    </dsp:sp>
    <dsp:sp modelId="{702B7D61-8D19-CE43-97AC-9E1951B7A565}">
      <dsp:nvSpPr>
        <dsp:cNvPr id="0" name=""/>
        <dsp:cNvSpPr/>
      </dsp:nvSpPr>
      <dsp:spPr>
        <a:xfrm>
          <a:off x="4256062" y="2222499"/>
          <a:ext cx="381000" cy="0"/>
        </a:xfrm>
        <a:prstGeom prst="line">
          <a:avLst/>
        </a:prstGeom>
        <a:solidFill>
          <a:schemeClr val="accent1">
            <a:hueOff val="0"/>
            <a:satOff val="0"/>
            <a:lumOff val="0"/>
            <a:alphaOff val="0"/>
          </a:schemeClr>
        </a:solidFill>
        <a:ln w="25400" cap="flat" cmpd="sng" algn="ctr">
          <a:solidFill>
            <a:srgbClr val="004762"/>
          </a:solidFill>
          <a:prstDash val="solid"/>
        </a:ln>
        <a:effectLst/>
      </dsp:spPr>
      <dsp:style>
        <a:lnRef idx="2">
          <a:scrgbClr r="0" g="0" b="0"/>
        </a:lnRef>
        <a:fillRef idx="1">
          <a:scrgbClr r="0" g="0" b="0"/>
        </a:fillRef>
        <a:effectRef idx="1">
          <a:scrgbClr r="0" g="0" b="0"/>
        </a:effectRef>
        <a:fontRef idx="minor"/>
      </dsp:style>
    </dsp:sp>
    <dsp:sp modelId="{8AFB5246-6A9E-9144-AC1A-529A273BA5DC}">
      <dsp:nvSpPr>
        <dsp:cNvPr id="0" name=""/>
        <dsp:cNvSpPr/>
      </dsp:nvSpPr>
      <dsp:spPr>
        <a:xfrm rot="5400000">
          <a:off x="3282226" y="2417317"/>
          <a:ext cx="1166368" cy="775716"/>
        </a:xfrm>
        <a:prstGeom prst="line">
          <a:avLst/>
        </a:prstGeom>
        <a:solidFill>
          <a:schemeClr val="accent1">
            <a:hueOff val="0"/>
            <a:satOff val="0"/>
            <a:lumOff val="0"/>
            <a:alphaOff val="0"/>
          </a:schemeClr>
        </a:solidFill>
        <a:ln w="25400" cap="flat" cmpd="sng" algn="ctr">
          <a:solidFill>
            <a:srgbClr val="004762"/>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sz="1000" i="1">
              <a:latin typeface="Georgia" charset="0"/>
              <a:ea typeface="Georgia" charset="0"/>
              <a:cs typeface="Georgia" charset="0"/>
            </a:endParaRPr>
          </a:p>
        </p:txBody>
      </p:sp>
      <p:sp>
        <p:nvSpPr>
          <p:cNvPr id="8"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1340E21-68BB-C749-817F-8928AD5333D1}" type="datetimeFigureOut">
              <a:rPr lang="en-US" sz="1000" i="1" smtClean="0">
                <a:latin typeface="Georgia" charset="0"/>
                <a:ea typeface="Georgia" charset="0"/>
                <a:cs typeface="Georgia" charset="0"/>
              </a:rPr>
              <a:t>9/12/2019</a:t>
            </a:fld>
            <a:endParaRPr lang="en-US" sz="1000" i="1">
              <a:latin typeface="Georgia" charset="0"/>
              <a:ea typeface="Georgia" charset="0"/>
              <a:cs typeface="Georgia" charset="0"/>
            </a:endParaRPr>
          </a:p>
        </p:txBody>
      </p:sp>
      <p:sp>
        <p:nvSpPr>
          <p:cNvPr id="9" name="Footer Placeholder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pPr algn="ctr"/>
            <a:r>
              <a:rPr lang="en-US" sz="1000" i="1">
                <a:latin typeface="Georgia" charset="0"/>
                <a:ea typeface="Georgia" charset="0"/>
                <a:cs typeface="Georgia" charset="0"/>
              </a:rPr>
              <a:t>Check &amp; Connect Presentation  •  </a:t>
            </a:r>
            <a:fld id="{0034EB8E-A4E4-DE41-A106-69751C14F545}" type="slidenum">
              <a:rPr lang="en-US" sz="1000" i="1" smtClean="0">
                <a:latin typeface="Georgia" charset="0"/>
                <a:ea typeface="Georgia" charset="0"/>
                <a:cs typeface="Georgia" charset="0"/>
              </a:rPr>
              <a:pPr algn="ctr"/>
              <a:t>‹#›</a:t>
            </a:fld>
            <a:endParaRPr lang="en-US" sz="1000" i="1">
              <a:latin typeface="Georgia" charset="0"/>
              <a:ea typeface="Georgia" charset="0"/>
              <a:cs typeface="Georgia" charset="0"/>
            </a:endParaRPr>
          </a:p>
        </p:txBody>
      </p:sp>
    </p:spTree>
    <p:extLst>
      <p:ext uri="{BB962C8B-B14F-4D97-AF65-F5344CB8AC3E}">
        <p14:creationId xmlns:p14="http://schemas.microsoft.com/office/powerpoint/2010/main" val="520308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sz="1000" i="1">
              <a:latin typeface="Georgia" charset="0"/>
              <a:ea typeface="Georgia" charset="0"/>
              <a:cs typeface="Georgia" charset="0"/>
            </a:endParaRPr>
          </a:p>
        </p:txBody>
      </p:sp>
      <p:sp>
        <p:nvSpPr>
          <p:cNvPr id="9"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1340E21-68BB-C749-817F-8928AD5333D1}" type="datetimeFigureOut">
              <a:rPr lang="en-US" sz="1000" i="1" smtClean="0">
                <a:latin typeface="Georgia" charset="0"/>
                <a:ea typeface="Georgia" charset="0"/>
                <a:cs typeface="Georgia" charset="0"/>
              </a:rPr>
              <a:t>9/12/2019</a:t>
            </a:fld>
            <a:endParaRPr lang="en-US" sz="1000" i="1">
              <a:latin typeface="Georgia" charset="0"/>
              <a:ea typeface="Georgia" charset="0"/>
              <a:cs typeface="Georgia" charset="0"/>
            </a:endParaRPr>
          </a:p>
        </p:txBody>
      </p:sp>
      <p:sp>
        <p:nvSpPr>
          <p:cNvPr id="10" name="Footer Placeholder 3"/>
          <p:cNvSpPr>
            <a:spLocks noGrp="1"/>
          </p:cNvSpPr>
          <p:nvPr>
            <p:ph type="ftr" sz="quarter" idx="4"/>
          </p:nvPr>
        </p:nvSpPr>
        <p:spPr>
          <a:xfrm>
            <a:off x="-1" y="8685213"/>
            <a:ext cx="6856413" cy="458787"/>
          </a:xfrm>
          <a:prstGeom prst="rect">
            <a:avLst/>
          </a:prstGeom>
        </p:spPr>
        <p:txBody>
          <a:bodyPr vert="horz" lIns="91440" tIns="45720" rIns="91440" bIns="45720" rtlCol="0" anchor="b"/>
          <a:lstStyle>
            <a:lvl1pPr algn="l">
              <a:defRPr sz="1200"/>
            </a:lvl1pPr>
          </a:lstStyle>
          <a:p>
            <a:pPr algn="ctr"/>
            <a:r>
              <a:rPr lang="en-US" sz="1000" i="1">
                <a:latin typeface="Georgia" charset="0"/>
                <a:ea typeface="Georgia" charset="0"/>
                <a:cs typeface="Georgia" charset="0"/>
              </a:rPr>
              <a:t>Check &amp; Connect Presentation  •  </a:t>
            </a:r>
            <a:fld id="{0034EB8E-A4E4-DE41-A106-69751C14F545}" type="slidenum">
              <a:rPr lang="en-US" sz="1000" i="1" smtClean="0">
                <a:latin typeface="Georgia" charset="0"/>
                <a:ea typeface="Georgia" charset="0"/>
                <a:cs typeface="Georgia" charset="0"/>
              </a:rPr>
              <a:pPr algn="ctr"/>
              <a:t>‹#›</a:t>
            </a:fld>
            <a:endParaRPr lang="en-US" sz="1000" i="1">
              <a:latin typeface="Georgia" charset="0"/>
              <a:ea typeface="Georgia" charset="0"/>
              <a:cs typeface="Georgia" charset="0"/>
            </a:endParaRPr>
          </a:p>
        </p:txBody>
      </p:sp>
    </p:spTree>
    <p:extLst>
      <p:ext uri="{BB962C8B-B14F-4D97-AF65-F5344CB8AC3E}">
        <p14:creationId xmlns:p14="http://schemas.microsoft.com/office/powerpoint/2010/main" val="994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200" dirty="0">
              <a:ea typeface="ＭＳ Ｐゴシック" charset="0"/>
            </a:endParaRPr>
          </a:p>
        </p:txBody>
      </p:sp>
    </p:spTree>
    <p:extLst>
      <p:ext uri="{BB962C8B-B14F-4D97-AF65-F5344CB8AC3E}">
        <p14:creationId xmlns:p14="http://schemas.microsoft.com/office/powerpoint/2010/main" val="240736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To introduce the concept of person-environment fit and need for building protective factors across multiple environments. </a:t>
            </a:r>
          </a:p>
          <a:p>
            <a:r>
              <a:rPr lang="en-US" b="1" dirty="0"/>
              <a:t>Key Points:</a:t>
            </a:r>
          </a:p>
          <a:p>
            <a:pPr marL="174708" indent="-174708">
              <a:buFont typeface="Arial" panose="020B0604020202020204" pitchFamily="34" charset="0"/>
              <a:buChar char="•"/>
            </a:pPr>
            <a:r>
              <a:rPr lang="en-US" dirty="0"/>
              <a:t>Mentors work with students to change thinking and behavior, while simultaneously promoting factors within and between each of the environments to support student engagement.</a:t>
            </a:r>
            <a:endParaRPr lang="en-US" b="1" dirty="0"/>
          </a:p>
          <a:p>
            <a:pPr marL="174708" indent="-174708">
              <a:buFont typeface="Arial" charset="0"/>
              <a:buChar char="•"/>
            </a:pPr>
            <a:r>
              <a:rPr lang="en-US" dirty="0"/>
              <a:t>The role of the mentor is to think about how to build protective factors and reduce risk factors in students’ lives across environments.</a:t>
            </a:r>
          </a:p>
        </p:txBody>
      </p:sp>
    </p:spTree>
    <p:extLst>
      <p:ext uri="{BB962C8B-B14F-4D97-AF65-F5344CB8AC3E}">
        <p14:creationId xmlns:p14="http://schemas.microsoft.com/office/powerpoint/2010/main" val="165361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xfrm>
            <a:off x="3227388" y="904875"/>
            <a:ext cx="3260725" cy="2446338"/>
          </a:xfrm>
          <a:ln/>
        </p:spPr>
      </p:sp>
      <p:sp>
        <p:nvSpPr>
          <p:cNvPr id="3" name="Notes Placeholder 2"/>
          <p:cNvSpPr>
            <a:spLocks noGrp="1"/>
          </p:cNvSpPr>
          <p:nvPr>
            <p:ph type="body" idx="1"/>
          </p:nvPr>
        </p:nvSpPr>
        <p:spPr/>
        <p:txBody>
          <a:bodyPr/>
          <a:lstStyle/>
          <a:p>
            <a:r>
              <a:rPr lang="en-US" b="1" dirty="0"/>
              <a:t>Purpose: </a:t>
            </a:r>
            <a:r>
              <a:rPr lang="en-US" dirty="0"/>
              <a:t>To introduce reflective listening as a tool for building relationships.</a:t>
            </a:r>
          </a:p>
          <a:p>
            <a:r>
              <a:rPr lang="en-US" b="1" dirty="0"/>
              <a:t>Key Points:</a:t>
            </a:r>
          </a:p>
          <a:p>
            <a:pPr marL="174708" indent="-174708">
              <a:buFont typeface="Arial" charset="0"/>
              <a:buChar char="•"/>
            </a:pPr>
            <a:r>
              <a:rPr lang="en-US" dirty="0"/>
              <a:t>One purpose of reflective listening is to show understanding of what the student is saying and that you as a listener are paying attention.</a:t>
            </a:r>
          </a:p>
          <a:p>
            <a:pPr marL="174708" indent="-174708">
              <a:buFont typeface="Arial" charset="0"/>
              <a:buChar char="•"/>
            </a:pPr>
            <a:r>
              <a:rPr lang="en-US" dirty="0"/>
              <a:t>Reflective listening helps to clarify what has been said and facilitates the student’s processing, including deeper thinking and reflection. Oftentimes the student will add more information and consider multiple solutions. </a:t>
            </a:r>
          </a:p>
          <a:p>
            <a:pPr marL="174708" indent="-174708">
              <a:buFont typeface="Arial" charset="0"/>
              <a:buChar char="•"/>
            </a:pPr>
            <a:r>
              <a:rPr lang="en-US" dirty="0"/>
              <a:t>Three primary levels of reflective listening.</a:t>
            </a:r>
          </a:p>
          <a:p>
            <a:pPr marL="640594" lvl="1" indent="-174708" defTabSz="970517">
              <a:buFont typeface="Arial" charset="0"/>
              <a:buChar char="•"/>
              <a:defRPr/>
            </a:pPr>
            <a:r>
              <a:rPr lang="en-US" b="1" dirty="0"/>
              <a:t>Repeating or Rephrasing </a:t>
            </a:r>
            <a:r>
              <a:rPr lang="en-US" dirty="0"/>
              <a:t>– Listener repeats or substitutes synonyms or phrases; stays close to what the speaker has said.</a:t>
            </a:r>
          </a:p>
          <a:p>
            <a:pPr marL="640594" lvl="1" indent="-174708">
              <a:buFont typeface="Arial" charset="0"/>
              <a:buChar char="•"/>
            </a:pPr>
            <a:r>
              <a:rPr lang="en-US" b="1" dirty="0"/>
              <a:t>Paraphrasing</a:t>
            </a:r>
            <a:r>
              <a:rPr lang="en-US" dirty="0"/>
              <a:t> – Listener captures the essence of the speaker’s content with a paraphrase that is shorter than the speaker’s original statement. </a:t>
            </a:r>
          </a:p>
          <a:p>
            <a:pPr marL="640594" lvl="1" indent="-174708" defTabSz="970517">
              <a:buFont typeface="Arial" charset="0"/>
              <a:buChar char="•"/>
              <a:defRPr/>
            </a:pPr>
            <a:r>
              <a:rPr lang="en-US" b="1" dirty="0"/>
              <a:t>Reflection of Feeling </a:t>
            </a:r>
            <a:r>
              <a:rPr lang="en-US" dirty="0"/>
              <a:t>– Listener emphasizes emotional aspects of communication through feeling statements – this is the deepest form of listening. </a:t>
            </a:r>
          </a:p>
          <a:p>
            <a:pPr eaLnBrk="1" hangingPunct="1"/>
            <a:endParaRPr lang="en-US" b="1" dirty="0">
              <a:ea typeface="ＭＳ Ｐゴシック" charset="0"/>
            </a:endParaRPr>
          </a:p>
          <a:p>
            <a:pPr defTabSz="970517">
              <a:defRPr/>
            </a:pPr>
            <a:r>
              <a:rPr lang="en-US" dirty="0">
                <a:cs typeface="+mn-cs"/>
              </a:rPr>
              <a:t> </a:t>
            </a:r>
            <a:endParaRPr lang="en-US" b="1" dirty="0"/>
          </a:p>
        </p:txBody>
      </p:sp>
    </p:spTree>
    <p:extLst>
      <p:ext uri="{BB962C8B-B14F-4D97-AF65-F5344CB8AC3E}">
        <p14:creationId xmlns:p14="http://schemas.microsoft.com/office/powerpoint/2010/main" val="133913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To provide the definition of family engagement in the context of C&amp;C.</a:t>
            </a:r>
          </a:p>
          <a:p>
            <a:r>
              <a:rPr lang="en-US" b="1" dirty="0"/>
              <a:t>Key Points:</a:t>
            </a:r>
          </a:p>
          <a:p>
            <a:pPr marL="174708" indent="-174708">
              <a:buFont typeface="Arial" charset="0"/>
              <a:buChar char="•"/>
            </a:pPr>
            <a:r>
              <a:rPr lang="en-US" dirty="0">
                <a:ea typeface="ＭＳ Ｐゴシック" charset="0"/>
              </a:rPr>
              <a:t>Parent/family engagement is different from parent/family involvement. Family involvement typically focuses on the actions of the family (e.g., showing up for open house). </a:t>
            </a:r>
          </a:p>
          <a:p>
            <a:pPr marL="174708" indent="-174708">
              <a:buFont typeface="Arial" charset="0"/>
              <a:buChar char="•"/>
            </a:pPr>
            <a:r>
              <a:rPr lang="en-US" dirty="0">
                <a:ea typeface="ＭＳ Ｐゴシック" charset="0"/>
              </a:rPr>
              <a:t>In C&amp;C, the family-school relationship is viewed as a genuine collaboration- an engaged partnership- in which mentors learn from and with parents and parents learn from and with mentors. </a:t>
            </a:r>
          </a:p>
        </p:txBody>
      </p:sp>
    </p:spTree>
    <p:extLst>
      <p:ext uri="{BB962C8B-B14F-4D97-AF65-F5344CB8AC3E}">
        <p14:creationId xmlns:p14="http://schemas.microsoft.com/office/powerpoint/2010/main" val="121182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xfrm>
            <a:off x="1457325" y="1181100"/>
            <a:ext cx="4251325" cy="3189288"/>
          </a:xfrm>
          <a:ln/>
        </p:spPr>
      </p:sp>
      <p:sp>
        <p:nvSpPr>
          <p:cNvPr id="39014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249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p:cNvSpPr>
            <a:spLocks noGrp="1" noRot="1" noChangeAspect="1" noTextEdit="1"/>
          </p:cNvSpPr>
          <p:nvPr>
            <p:ph type="sldImg"/>
          </p:nvPr>
        </p:nvSpPr>
        <p:spPr>
          <a:xfrm>
            <a:off x="1546225" y="1220788"/>
            <a:ext cx="4395788" cy="3297237"/>
          </a:xfrm>
          <a:ln/>
        </p:spPr>
      </p:sp>
      <p:sp>
        <p:nvSpPr>
          <p:cNvPr id="333826" name="Notes Placeholder 2"/>
          <p:cNvSpPr>
            <a:spLocks noGrp="1"/>
          </p:cNvSpPr>
          <p:nvPr>
            <p:ph type="body" idx="1"/>
          </p:nvPr>
        </p:nvSpPr>
        <p:spPr>
          <a:xfrm>
            <a:off x="713672" y="4666521"/>
            <a:ext cx="5608320" cy="36604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Purpose: </a:t>
            </a:r>
            <a:r>
              <a:rPr lang="en-US" b="0" dirty="0"/>
              <a:t>To s</a:t>
            </a:r>
            <a:r>
              <a:rPr lang="en-US" dirty="0"/>
              <a:t>hare that C&amp;C is an evidence-based intervention recognized by the WWC.</a:t>
            </a:r>
          </a:p>
          <a:p>
            <a:r>
              <a:rPr lang="en-US" b="1" dirty="0"/>
              <a:t>Key Points:</a:t>
            </a:r>
          </a:p>
          <a:p>
            <a:pPr marL="174708" indent="-174708">
              <a:buFont typeface="Arial" charset="0"/>
              <a:buChar char="•"/>
            </a:pPr>
            <a:r>
              <a:rPr lang="en-US" dirty="0"/>
              <a:t>WWC is funded by U.S. Department of Education and vets educational research on a multitude of topics.</a:t>
            </a:r>
          </a:p>
          <a:p>
            <a:pPr marL="174708" indent="-174708">
              <a:buFont typeface="Arial" charset="0"/>
              <a:buChar char="•"/>
            </a:pPr>
            <a:r>
              <a:rPr lang="en-US" dirty="0"/>
              <a:t>WWC reviewed dropout prevention research in 2006 and 2015.</a:t>
            </a:r>
          </a:p>
          <a:p>
            <a:pPr marL="174708" indent="-174708">
              <a:buFont typeface="Arial" charset="0"/>
              <a:buChar char="•"/>
            </a:pPr>
            <a:r>
              <a:rPr lang="en-US" dirty="0"/>
              <a:t>In both years, C&amp;C was the only intervention that showed positive effects for staying in school.</a:t>
            </a:r>
          </a:p>
          <a:p>
            <a:pPr marL="174708" indent="-174708">
              <a:buFont typeface="Arial" charset="0"/>
              <a:buChar char="•"/>
            </a:pPr>
            <a:endParaRPr lang="en-US" dirty="0"/>
          </a:p>
          <a:p>
            <a:r>
              <a:rPr lang="en-US" b="1" dirty="0"/>
              <a:t>Background for trainers</a:t>
            </a:r>
            <a:r>
              <a:rPr lang="en-US" dirty="0"/>
              <a:t>:</a:t>
            </a:r>
          </a:p>
          <a:p>
            <a:pPr marL="174708" indent="-174708">
              <a:buFont typeface="Arial" charset="0"/>
              <a:buChar char="•"/>
            </a:pPr>
            <a:r>
              <a:rPr lang="en-US" dirty="0"/>
              <a:t>There are three sub-categories for dropout prevention. Check &amp; Connect showed positive results for </a:t>
            </a:r>
            <a:r>
              <a:rPr lang="en-US" b="1" i="1" dirty="0"/>
              <a:t>staying in school</a:t>
            </a:r>
            <a:r>
              <a:rPr lang="en-US" dirty="0"/>
              <a:t>, potentially positive results for </a:t>
            </a:r>
            <a:r>
              <a:rPr lang="en-US" b="1" i="1" dirty="0"/>
              <a:t>progressing in school</a:t>
            </a:r>
            <a:r>
              <a:rPr lang="en-US" dirty="0"/>
              <a:t>, and no discernable results for </a:t>
            </a:r>
            <a:r>
              <a:rPr lang="en-US" b="1" i="1" dirty="0"/>
              <a:t>completing school</a:t>
            </a:r>
            <a:r>
              <a:rPr lang="en-US" dirty="0"/>
              <a:t> (on-time with peers). </a:t>
            </a:r>
          </a:p>
          <a:p>
            <a:pPr marL="174708" indent="-174708">
              <a:buFont typeface="Arial" charset="0"/>
              <a:buChar char="•"/>
            </a:pPr>
            <a:r>
              <a:rPr lang="en-US" dirty="0"/>
              <a:t>The first two studies on page 3 in </a:t>
            </a:r>
            <a:r>
              <a:rPr lang="en-US" b="0" i="1" dirty="0"/>
              <a:t>Implementing with Fidelity</a:t>
            </a:r>
            <a:r>
              <a:rPr lang="en-US" dirty="0"/>
              <a:t> (Sinclair et al., 1998 and Sinclair et al., 2005) are the two studies that met the standards of the WWC and demonstrated that C&amp;C showed positive effects for staying in schools.</a:t>
            </a:r>
            <a:endParaRPr lang="en-US" b="1" i="1" dirty="0"/>
          </a:p>
          <a:p>
            <a:pPr marL="640594" lvl="1" indent="-174708">
              <a:buFont typeface="Arial" charset="0"/>
              <a:buChar char="•"/>
            </a:pPr>
            <a:endParaRPr lang="en-US" dirty="0"/>
          </a:p>
        </p:txBody>
      </p:sp>
    </p:spTree>
    <p:extLst>
      <p:ext uri="{BB962C8B-B14F-4D97-AF65-F5344CB8AC3E}">
        <p14:creationId xmlns:p14="http://schemas.microsoft.com/office/powerpoint/2010/main" val="166186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Purpose: </a:t>
            </a:r>
            <a:r>
              <a:rPr lang="en-US" dirty="0"/>
              <a:t>Show where C&amp;C fits within a tiered system of support. </a:t>
            </a:r>
          </a:p>
          <a:p>
            <a:r>
              <a:rPr lang="en-US" b="1" dirty="0"/>
              <a:t>Key Points:</a:t>
            </a:r>
          </a:p>
          <a:p>
            <a:pPr marL="174708" indent="-174708">
              <a:buFont typeface="Arial" charset="0"/>
              <a:buChar char="•"/>
            </a:pPr>
            <a:r>
              <a:rPr lang="en-US" dirty="0">
                <a:ea typeface="ＭＳ Ｐゴシック" charset="0"/>
              </a:rPr>
              <a:t>C&amp;C is designed as a supplemental intervention that complements universal strategies. </a:t>
            </a:r>
            <a:endParaRPr lang="en-US" dirty="0"/>
          </a:p>
          <a:p>
            <a:pPr marL="174708" indent="-174708">
              <a:buClr>
                <a:srgbClr val="550517"/>
              </a:buClr>
              <a:buSzPct val="125000"/>
              <a:buFont typeface="Arial"/>
              <a:buChar char="•"/>
              <a:defRPr/>
            </a:pPr>
            <a:r>
              <a:rPr lang="en-US" dirty="0">
                <a:ea typeface="ＭＳ Ｐゴシック" charset="0"/>
              </a:rPr>
              <a:t>If universal supports are working for students, about 80% of students should be engaged in learning while about 20% will benefit from additional support, which might include Check &amp; Connect. </a:t>
            </a:r>
          </a:p>
          <a:p>
            <a:pPr marL="174708" indent="-174708">
              <a:buClr>
                <a:srgbClr val="550517"/>
              </a:buClr>
              <a:buSzPct val="125000"/>
              <a:buFontTx/>
              <a:buChar char="•"/>
              <a:defRPr/>
            </a:pPr>
            <a:r>
              <a:rPr lang="en-US" dirty="0">
                <a:ea typeface="ＭＳ Ｐゴシック" charset="0"/>
              </a:rPr>
              <a:t>Where C&amp;C falls in this tiered model (at 2</a:t>
            </a:r>
            <a:r>
              <a:rPr lang="en-US" baseline="30000" dirty="0">
                <a:ea typeface="ＭＳ Ｐゴシック" charset="0"/>
              </a:rPr>
              <a:t>nd</a:t>
            </a:r>
            <a:r>
              <a:rPr lang="en-US" dirty="0">
                <a:ea typeface="ＭＳ Ｐゴシック" charset="0"/>
              </a:rPr>
              <a:t> or 3</a:t>
            </a:r>
            <a:r>
              <a:rPr lang="en-US" baseline="30000" dirty="0">
                <a:ea typeface="ＭＳ Ｐゴシック" charset="0"/>
              </a:rPr>
              <a:t>rd</a:t>
            </a:r>
            <a:r>
              <a:rPr lang="en-US" dirty="0">
                <a:ea typeface="ＭＳ Ｐゴシック" charset="0"/>
              </a:rPr>
              <a:t> tier) depends on individual student needs and availability of other interventions at the tier 2 and tier 3 level. Check &amp; Connect can be implemented as a purely tier 2 intervention (basic intervention of C&amp;C) or purely a tier 3 intervention (intensive intervention of C&amp;C) or a combination of both. </a:t>
            </a:r>
          </a:p>
          <a:p>
            <a:pPr marL="174708" indent="-174708">
              <a:buClr>
                <a:srgbClr val="550517"/>
              </a:buClr>
              <a:buSzPct val="125000"/>
              <a:buFontTx/>
              <a:buChar char="•"/>
              <a:defRPr/>
            </a:pPr>
            <a:endParaRPr lang="en-US" dirty="0">
              <a:ea typeface="ＭＳ Ｐゴシック" charset="0"/>
            </a:endParaRPr>
          </a:p>
          <a:p>
            <a:pPr>
              <a:buClr>
                <a:srgbClr val="550517"/>
              </a:buClr>
              <a:buSzPct val="125000"/>
              <a:defRPr/>
            </a:pPr>
            <a:r>
              <a:rPr lang="en-US" dirty="0">
                <a:ea typeface="ＭＳ Ｐゴシック" charset="0"/>
              </a:rPr>
              <a:t>Trainer</a:t>
            </a:r>
            <a:r>
              <a:rPr lang="en-US" baseline="0" dirty="0">
                <a:ea typeface="ＭＳ Ｐゴシック" charset="0"/>
              </a:rPr>
              <a:t> Note: Can facilitate an entire group discussion on this, if you choose.</a:t>
            </a:r>
            <a:endParaRPr lang="en-US" dirty="0">
              <a:ea typeface="ＭＳ Ｐゴシック" charset="0"/>
            </a:endParaRPr>
          </a:p>
          <a:p>
            <a:pPr marL="174708" indent="-174708">
              <a:buClr>
                <a:srgbClr val="550517"/>
              </a:buClr>
              <a:buSzPct val="125000"/>
              <a:buFontTx/>
              <a:buChar char="•"/>
              <a:defRPr/>
            </a:pPr>
            <a:endParaRPr lang="en-US" dirty="0">
              <a:ea typeface="ＭＳ Ｐゴシック" charset="0"/>
            </a:endParaRPr>
          </a:p>
        </p:txBody>
      </p:sp>
    </p:spTree>
    <p:extLst>
      <p:ext uri="{BB962C8B-B14F-4D97-AF65-F5344CB8AC3E}">
        <p14:creationId xmlns:p14="http://schemas.microsoft.com/office/powerpoint/2010/main" val="14947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p:cNvSpPr>
            <a:spLocks noGrp="1" noRot="1" noChangeAspect="1" noTextEdit="1"/>
          </p:cNvSpPr>
          <p:nvPr>
            <p:ph type="sldImg"/>
          </p:nvPr>
        </p:nvSpPr>
        <p:spPr>
          <a:xfrm>
            <a:off x="3148013" y="890588"/>
            <a:ext cx="3206750" cy="2405062"/>
          </a:xfrm>
          <a:ln/>
        </p:spPr>
      </p:sp>
      <p:sp>
        <p:nvSpPr>
          <p:cNvPr id="32768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t>Purpose: </a:t>
            </a:r>
            <a:r>
              <a:rPr lang="en-US" b="0" dirty="0"/>
              <a:t>To</a:t>
            </a:r>
            <a:r>
              <a:rPr lang="en-US" b="0" baseline="0" dirty="0"/>
              <a:t> define student engagement.</a:t>
            </a:r>
            <a:endParaRPr lang="en-US" dirty="0"/>
          </a:p>
          <a:p>
            <a:r>
              <a:rPr lang="en-US" b="1" dirty="0"/>
              <a:t>Key Points:</a:t>
            </a:r>
          </a:p>
          <a:p>
            <a:pPr marL="174708" indent="-174708">
              <a:buFont typeface="Arial" panose="020B0604020202020204" pitchFamily="34" charset="0"/>
              <a:buChar char="•"/>
            </a:pPr>
            <a:r>
              <a:rPr lang="en-US" dirty="0">
                <a:ea typeface="ＭＳ Ｐゴシック" charset="0"/>
              </a:rPr>
              <a:t>Through</a:t>
            </a:r>
            <a:r>
              <a:rPr lang="en-US" baseline="0" dirty="0">
                <a:ea typeface="ＭＳ Ｐゴシック" charset="0"/>
              </a:rPr>
              <a:t> work on Check &amp; Connect, our model of student engagement emerged. </a:t>
            </a:r>
            <a:endParaRPr lang="en-US" dirty="0">
              <a:ea typeface="ＭＳ Ｐゴシック" charset="0"/>
            </a:endParaRPr>
          </a:p>
          <a:p>
            <a:pPr marL="174708" indent="-174708">
              <a:buFont typeface="Arial" panose="020B0604020202020204" pitchFamily="34" charset="0"/>
              <a:buChar char="•"/>
            </a:pPr>
            <a:r>
              <a:rPr lang="en-US" dirty="0"/>
              <a:t>Student engagement has consistently been associated with positive outcomes for students such as academic achievement, positive behavior, reduced likelihood of engaging in risky behaviors, and fewer mental health concerns.</a:t>
            </a:r>
          </a:p>
          <a:p>
            <a:pPr marL="174708" indent="-174708">
              <a:buFont typeface="Arial" panose="020B0604020202020204" pitchFamily="34" charset="0"/>
              <a:buChar char="•"/>
            </a:pPr>
            <a:r>
              <a:rPr lang="en-US" dirty="0"/>
              <a:t>Student engagement is influenced by multiple contextual factors in the family, school, peers, and community. </a:t>
            </a:r>
            <a:endParaRPr lang="en-US" dirty="0">
              <a:ea typeface="ＭＳ Ｐゴシック" charset="0"/>
            </a:endParaRPr>
          </a:p>
        </p:txBody>
      </p:sp>
    </p:spTree>
    <p:extLst>
      <p:ext uri="{BB962C8B-B14F-4D97-AF65-F5344CB8AC3E}">
        <p14:creationId xmlns:p14="http://schemas.microsoft.com/office/powerpoint/2010/main" val="165484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xfrm>
            <a:off x="3225800" y="904875"/>
            <a:ext cx="3260725" cy="2446338"/>
          </a:xfrm>
          <a:ln/>
        </p:spPr>
      </p:sp>
      <p:sp>
        <p:nvSpPr>
          <p:cNvPr id="237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dirty="0">
                <a:ea typeface="ＭＳ Ｐゴシック" charset="0"/>
              </a:rPr>
              <a:t>Purpose</a:t>
            </a:r>
            <a:r>
              <a:rPr lang="en-US" dirty="0">
                <a:ea typeface="ＭＳ Ｐゴシック" charset="0"/>
              </a:rPr>
              <a:t>: To review consequences</a:t>
            </a:r>
            <a:r>
              <a:rPr lang="en-US" baseline="0" dirty="0">
                <a:ea typeface="ＭＳ Ｐゴシック" charset="0"/>
              </a:rPr>
              <a:t> for dropout.</a:t>
            </a:r>
            <a:endParaRPr lang="en-US" dirty="0">
              <a:ea typeface="ＭＳ Ｐゴシック" charset="0"/>
            </a:endParaRPr>
          </a:p>
          <a:p>
            <a:pPr marL="232943" lvl="1" indent="-232943"/>
            <a:r>
              <a:rPr lang="en-US" b="1" dirty="0">
                <a:ea typeface="ＭＳ Ｐゴシック" charset="0"/>
              </a:rPr>
              <a:t>Key points:</a:t>
            </a:r>
          </a:p>
          <a:p>
            <a:pPr marL="232943" lvl="1" indent="-232943">
              <a:buFont typeface="Arial" panose="020B0604020202020204" pitchFamily="34" charset="0"/>
              <a:buChar char="•"/>
            </a:pPr>
            <a:r>
              <a:rPr lang="en-US" b="0" dirty="0">
                <a:ea typeface="ＭＳ Ｐゴシック" charset="0"/>
              </a:rPr>
              <a:t>There are both individual and societal consequences of students dropping out.</a:t>
            </a:r>
          </a:p>
          <a:p>
            <a:pPr marL="232943" lvl="1" indent="-232943">
              <a:buFont typeface="Arial" panose="020B0604020202020204" pitchFamily="34" charset="0"/>
              <a:buChar char="•"/>
            </a:pPr>
            <a:r>
              <a:rPr lang="en-US" b="0" dirty="0">
                <a:ea typeface="ＭＳ Ｐゴシック" charset="0"/>
              </a:rPr>
              <a:t>These statistics illustrate just three of the individual and societal consequences.</a:t>
            </a:r>
          </a:p>
        </p:txBody>
      </p:sp>
    </p:spTree>
    <p:extLst>
      <p:ext uri="{BB962C8B-B14F-4D97-AF65-F5344CB8AC3E}">
        <p14:creationId xmlns:p14="http://schemas.microsoft.com/office/powerpoint/2010/main" val="408801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To link alterable risk factors to early warning signs, which are most predictive of dropout.</a:t>
            </a:r>
          </a:p>
          <a:p>
            <a:r>
              <a:rPr lang="en-US" b="1" dirty="0"/>
              <a:t>Key Points:</a:t>
            </a:r>
          </a:p>
          <a:p>
            <a:pPr marL="174708" indent="-174708">
              <a:buFont typeface="Arial" charset="0"/>
              <a:buChar char="•"/>
            </a:pPr>
            <a:r>
              <a:rPr lang="en-US" dirty="0"/>
              <a:t>Research has identified these early warning signs of disengagement as highly predictive of dropout.</a:t>
            </a:r>
          </a:p>
          <a:p>
            <a:pPr marL="174708" indent="-174708">
              <a:buFont typeface="Arial" charset="0"/>
              <a:buChar char="•"/>
            </a:pPr>
            <a:r>
              <a:rPr lang="en-US" dirty="0"/>
              <a:t>Students who do not read on grade level by the end of 3</a:t>
            </a:r>
            <a:r>
              <a:rPr lang="en-US" baseline="30000" dirty="0"/>
              <a:t>rd</a:t>
            </a:r>
            <a:r>
              <a:rPr lang="en-US" dirty="0"/>
              <a:t> grade are at a disadvantage, as 3</a:t>
            </a:r>
            <a:r>
              <a:rPr lang="en-US" baseline="30000" dirty="0"/>
              <a:t>rd</a:t>
            </a:r>
            <a:r>
              <a:rPr lang="en-US" dirty="0"/>
              <a:t> grade is the last year that students generally receive formal reading instruction. </a:t>
            </a:r>
          </a:p>
          <a:p>
            <a:pPr marL="174708" indent="-174708">
              <a:buFont typeface="Arial" charset="0"/>
              <a:buChar char="•"/>
            </a:pPr>
            <a:r>
              <a:rPr lang="en-US" dirty="0"/>
              <a:t>Students who are at risk in one of these areas tend to be at risk in other areas as well. </a:t>
            </a:r>
          </a:p>
        </p:txBody>
      </p:sp>
    </p:spTree>
    <p:extLst>
      <p:ext uri="{BB962C8B-B14F-4D97-AF65-F5344CB8AC3E}">
        <p14:creationId xmlns:p14="http://schemas.microsoft.com/office/powerpoint/2010/main" val="86829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Purpose: </a:t>
            </a:r>
            <a:r>
              <a:rPr lang="en-US" dirty="0"/>
              <a:t>To create a common understanding, shared language, and relevance of risk factors.</a:t>
            </a:r>
          </a:p>
          <a:p>
            <a:r>
              <a:rPr lang="en-US" b="1" dirty="0"/>
              <a:t>Key Points:</a:t>
            </a:r>
          </a:p>
          <a:p>
            <a:pPr marL="174708" indent="-174708">
              <a:buFont typeface="Arial" charset="0"/>
              <a:buChar char="•"/>
            </a:pPr>
            <a:r>
              <a:rPr lang="en-US" dirty="0"/>
              <a:t>Status risk factors are defined as historical or demographic characteristics of the student, family, peers, school, or community, such as socioeconomic status, age, gender, or ethnicity.</a:t>
            </a:r>
          </a:p>
          <a:p>
            <a:pPr marL="640594" lvl="1" indent="-174708">
              <a:buFont typeface="Arial" charset="0"/>
              <a:buChar char="•"/>
            </a:pPr>
            <a:r>
              <a:rPr lang="en-US" dirty="0"/>
              <a:t>Age refers to being overage for grade.</a:t>
            </a:r>
          </a:p>
          <a:p>
            <a:pPr marL="640594" lvl="1" indent="-174708">
              <a:buFont typeface="Arial" charset="0"/>
              <a:buChar char="•"/>
            </a:pPr>
            <a:r>
              <a:rPr lang="en-US" dirty="0"/>
              <a:t>Gender- more males than females dropout.</a:t>
            </a:r>
          </a:p>
          <a:p>
            <a:pPr marL="174708" indent="-174708">
              <a:buFont typeface="Arial" charset="0"/>
              <a:buChar char="•"/>
            </a:pPr>
            <a:r>
              <a:rPr lang="en-US" dirty="0"/>
              <a:t>Status risk factors are not amenable to change.</a:t>
            </a:r>
          </a:p>
          <a:p>
            <a:pPr marL="174708" indent="-174708">
              <a:buFont typeface="Arial" charset="0"/>
              <a:buChar char="•"/>
            </a:pPr>
            <a:r>
              <a:rPr lang="en-US" dirty="0"/>
              <a:t>Alterable risk factors are defined as the behaviors or practices of the student, family, peers, school, or community that are predictive of dropping out and that are by definition, amenable to intervention.</a:t>
            </a:r>
          </a:p>
          <a:p>
            <a:pPr marL="174708" indent="-174708">
              <a:buFont typeface="Arial" charset="0"/>
              <a:buChar char="•"/>
            </a:pPr>
            <a:r>
              <a:rPr lang="en-US" dirty="0"/>
              <a:t>Alterable risk factors are more powerful predictors of students’ exit from school than status factors.</a:t>
            </a:r>
          </a:p>
          <a:p>
            <a:pPr eaLnBrk="1" hangingPunct="1"/>
            <a:endParaRPr lang="en-US" b="1" dirty="0">
              <a:ea typeface="ＭＳ Ｐゴシック" charset="0"/>
            </a:endParaRPr>
          </a:p>
          <a:p>
            <a:endParaRPr lang="en-US" b="1" dirty="0">
              <a:ea typeface="ＭＳ Ｐゴシック" charset="0"/>
            </a:endParaRPr>
          </a:p>
        </p:txBody>
      </p:sp>
    </p:spTree>
    <p:extLst>
      <p:ext uri="{BB962C8B-B14F-4D97-AF65-F5344CB8AC3E}">
        <p14:creationId xmlns:p14="http://schemas.microsoft.com/office/powerpoint/2010/main" val="169408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9988"/>
            <a:ext cx="4181475" cy="3136900"/>
          </a:xfrm>
        </p:spPr>
      </p:sp>
      <p:sp>
        <p:nvSpPr>
          <p:cNvPr id="3" name="Notes Placeholder 2"/>
          <p:cNvSpPr>
            <a:spLocks noGrp="1"/>
          </p:cNvSpPr>
          <p:nvPr>
            <p:ph type="body" idx="1"/>
          </p:nvPr>
        </p:nvSpPr>
        <p:spPr/>
        <p:txBody>
          <a:bodyPr/>
          <a:lstStyle/>
          <a:p>
            <a:pPr marL="0" lvl="1"/>
            <a:r>
              <a:rPr lang="en-US" b="1" dirty="0">
                <a:ea typeface="ＭＳ Ｐゴシック" charset="0"/>
              </a:rPr>
              <a:t>Purpose</a:t>
            </a:r>
            <a:r>
              <a:rPr lang="en-US" dirty="0">
                <a:ea typeface="ＭＳ Ｐゴシック" charset="0"/>
              </a:rPr>
              <a:t>: To learn about the 3 major options for implementation.</a:t>
            </a:r>
          </a:p>
          <a:p>
            <a:pPr marL="232943" lvl="1" indent="-232943"/>
            <a:r>
              <a:rPr lang="en-US" b="1" dirty="0">
                <a:ea typeface="ＭＳ Ｐゴシック" charset="0"/>
              </a:rPr>
              <a:t>Time</a:t>
            </a:r>
            <a:r>
              <a:rPr lang="en-US" dirty="0">
                <a:ea typeface="ＭＳ Ｐゴシック" charset="0"/>
              </a:rPr>
              <a:t>: 5 minutes</a:t>
            </a:r>
          </a:p>
          <a:p>
            <a:pPr marL="0" lvl="1"/>
            <a:r>
              <a:rPr lang="en-US" b="1" dirty="0">
                <a:ea typeface="ＭＳ Ｐゴシック" charset="0"/>
              </a:rPr>
              <a:t>Materials</a:t>
            </a:r>
            <a:r>
              <a:rPr lang="en-US" dirty="0">
                <a:ea typeface="ＭＳ Ｐゴシック" charset="0"/>
              </a:rPr>
              <a:t>: participant guide page 25-26</a:t>
            </a:r>
          </a:p>
          <a:p>
            <a:pPr marL="0" lvl="1"/>
            <a:r>
              <a:rPr lang="en-US" b="1" dirty="0">
                <a:ea typeface="ＭＳ Ｐゴシック" charset="0"/>
              </a:rPr>
              <a:t>Options for process</a:t>
            </a:r>
            <a:r>
              <a:rPr lang="en-US" dirty="0">
                <a:ea typeface="ＭＳ Ｐゴシック" charset="0"/>
              </a:rPr>
              <a:t>:</a:t>
            </a:r>
          </a:p>
          <a:p>
            <a:pPr marL="232943" lvl="1" indent="-232943">
              <a:buFont typeface="+mj-lt"/>
              <a:buAutoNum type="arabicPeriod"/>
            </a:pPr>
            <a:r>
              <a:rPr lang="en-US" dirty="0">
                <a:ea typeface="ＭＳ Ｐゴシック" charset="0"/>
              </a:rPr>
              <a:t>Participants review implementation options in participant guide</a:t>
            </a:r>
          </a:p>
          <a:p>
            <a:pPr marL="232943" lvl="1" indent="-232943">
              <a:buFont typeface="+mj-lt"/>
              <a:buAutoNum type="arabicPeriod"/>
            </a:pPr>
            <a:endParaRPr lang="en-US" dirty="0">
              <a:ea typeface="ＭＳ Ｐゴシック" charset="0"/>
            </a:endParaRPr>
          </a:p>
          <a:p>
            <a:pPr marL="0" lvl="1"/>
            <a:r>
              <a:rPr lang="en-US" b="1" dirty="0">
                <a:ea typeface="ＭＳ Ｐゴシック" charset="0"/>
              </a:rPr>
              <a:t>Trainer Note</a:t>
            </a:r>
            <a:r>
              <a:rPr lang="en-US" dirty="0">
                <a:ea typeface="ＭＳ Ｐゴシック" charset="0"/>
              </a:rPr>
              <a:t>: </a:t>
            </a:r>
          </a:p>
          <a:p>
            <a:r>
              <a:rPr lang="en-US" dirty="0"/>
              <a:t>Our research projects all included full-time dedicated mentors, thus our evidence for Check &amp; Connect is based on using full-time mentors. However more and more schools are using existing staff as mentors.</a:t>
            </a:r>
          </a:p>
          <a:p>
            <a:endParaRPr lang="en-US" b="1" dirty="0">
              <a:ea typeface="ＭＳ Ｐゴシック" charset="0"/>
            </a:endParaRPr>
          </a:p>
        </p:txBody>
      </p:sp>
    </p:spTree>
    <p:extLst>
      <p:ext uri="{BB962C8B-B14F-4D97-AF65-F5344CB8AC3E}">
        <p14:creationId xmlns:p14="http://schemas.microsoft.com/office/powerpoint/2010/main" val="167101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3036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Rectangle 25"/>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Student-locker-150dpi.jpg"/>
          <p:cNvPicPr>
            <a:picLocks noChangeAspect="1"/>
          </p:cNvPicPr>
          <p:nvPr userDrawn="1"/>
        </p:nvPicPr>
        <p:blipFill rotWithShape="1">
          <a:blip r:embed="rId2">
            <a:extLst>
              <a:ext uri="{28A0092B-C50C-407E-A947-70E740481C1C}">
                <a14:useLocalDpi xmlns:a14="http://schemas.microsoft.com/office/drawing/2010/main" val="0"/>
              </a:ext>
            </a:extLst>
          </a:blip>
          <a:srcRect l="3328" t="2206" r="4374" b="36227"/>
          <a:stretch/>
        </p:blipFill>
        <p:spPr>
          <a:xfrm>
            <a:off x="0" y="2"/>
            <a:ext cx="4365107" cy="1941226"/>
          </a:xfrm>
          <a:prstGeom prst="rect">
            <a:avLst/>
          </a:prstGeom>
        </p:spPr>
      </p:pic>
      <p:sp>
        <p:nvSpPr>
          <p:cNvPr id="27" name="Rectangle 26"/>
          <p:cNvSpPr/>
          <p:nvPr userDrawn="1"/>
        </p:nvSpPr>
        <p:spPr>
          <a:xfrm>
            <a:off x="7076291" y="3635115"/>
            <a:ext cx="2067710" cy="3222885"/>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9" name="Rectangle 28"/>
          <p:cNvSpPr/>
          <p:nvPr userDrawn="1"/>
        </p:nvSpPr>
        <p:spPr>
          <a:xfrm>
            <a:off x="1" y="3635115"/>
            <a:ext cx="6830960" cy="3222885"/>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33" name="Picture 32" descr="iStock_20423287_PPT.jpg"/>
          <p:cNvPicPr>
            <a:picLocks noChangeAspect="1"/>
          </p:cNvPicPr>
          <p:nvPr userDrawn="1"/>
        </p:nvPicPr>
        <p:blipFill rotWithShape="1">
          <a:blip r:embed="rId3">
            <a:extLst>
              <a:ext uri="{28A0092B-C50C-407E-A947-70E740481C1C}">
                <a14:useLocalDpi xmlns:a14="http://schemas.microsoft.com/office/drawing/2010/main" val="0"/>
              </a:ext>
            </a:extLst>
          </a:blip>
          <a:srcRect t="13594" b="23149"/>
          <a:stretch/>
        </p:blipFill>
        <p:spPr>
          <a:xfrm>
            <a:off x="4542940" y="1"/>
            <a:ext cx="4601059" cy="1941226"/>
          </a:xfrm>
          <a:prstGeom prst="rect">
            <a:avLst/>
          </a:prstGeom>
        </p:spPr>
      </p:pic>
      <p:pic>
        <p:nvPicPr>
          <p:cNvPr id="34" name="Picture 33" descr="iStock_40973368_PPT.jpg"/>
          <p:cNvPicPr>
            <a:picLocks noChangeAspect="1"/>
          </p:cNvPicPr>
          <p:nvPr userDrawn="1"/>
        </p:nvPicPr>
        <p:blipFill rotWithShape="1">
          <a:blip r:embed="rId4">
            <a:extLst>
              <a:ext uri="{28A0092B-C50C-407E-A947-70E740481C1C}">
                <a14:useLocalDpi xmlns:a14="http://schemas.microsoft.com/office/drawing/2010/main" val="0"/>
              </a:ext>
            </a:extLst>
          </a:blip>
          <a:srcRect l="8448" t="24058" r="7993" b="41284"/>
          <a:stretch/>
        </p:blipFill>
        <p:spPr>
          <a:xfrm>
            <a:off x="4542938" y="2141550"/>
            <a:ext cx="4601061" cy="1272886"/>
          </a:xfrm>
          <a:prstGeom prst="rect">
            <a:avLst/>
          </a:prstGeom>
          <a:noFill/>
          <a:ln>
            <a:noFill/>
          </a:ln>
        </p:spPr>
      </p:pic>
      <p:sp>
        <p:nvSpPr>
          <p:cNvPr id="18" name="Subtitle 2"/>
          <p:cNvSpPr>
            <a:spLocks noGrp="1"/>
          </p:cNvSpPr>
          <p:nvPr>
            <p:ph type="subTitle" idx="1"/>
          </p:nvPr>
        </p:nvSpPr>
        <p:spPr>
          <a:xfrm>
            <a:off x="300276" y="5501391"/>
            <a:ext cx="6370347" cy="1170130"/>
          </a:xfrm>
        </p:spPr>
        <p:txBody>
          <a:bodyPr anchor="t" anchorCtr="0">
            <a:normAutofit/>
          </a:bodyPr>
          <a:lstStyle>
            <a:lvl1pPr marL="0" indent="0" algn="l">
              <a:buNone/>
              <a:defRPr sz="2400" b="1" i="0">
                <a:solidFill>
                  <a:schemeClr val="bg1"/>
                </a:solidFill>
                <a:latin typeface="Open Sans Semibold" charset="0"/>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Title 1"/>
          <p:cNvSpPr>
            <a:spLocks noGrp="1"/>
          </p:cNvSpPr>
          <p:nvPr>
            <p:ph type="ctrTitle" hasCustomPrompt="1"/>
          </p:nvPr>
        </p:nvSpPr>
        <p:spPr>
          <a:xfrm>
            <a:off x="300276" y="3874957"/>
            <a:ext cx="6370347" cy="1439955"/>
          </a:xfrm>
        </p:spPr>
        <p:txBody>
          <a:bodyPr anchor="t" anchorCtr="0">
            <a:normAutofit/>
          </a:bodyPr>
          <a:lstStyle>
            <a:lvl1pPr algn="l">
              <a:defRPr sz="3600" b="1" i="0">
                <a:solidFill>
                  <a:schemeClr val="bg1"/>
                </a:solidFill>
                <a:latin typeface="Open Sans" charset="0"/>
                <a:ea typeface="Open Sans" charset="0"/>
                <a:cs typeface="Open Sans" charset="0"/>
              </a:defRPr>
            </a:lvl1pPr>
          </a:lstStyle>
          <a:p>
            <a:r>
              <a:rPr lang="en-US" dirty="0"/>
              <a:t>Cover Slide</a:t>
            </a:r>
          </a:p>
        </p:txBody>
      </p:sp>
      <p:pic>
        <p:nvPicPr>
          <p:cNvPr id="2" name="Picture 1"/>
          <p:cNvPicPr>
            <a:picLocks noChangeAspect="1"/>
          </p:cNvPicPr>
          <p:nvPr userDrawn="1"/>
        </p:nvPicPr>
        <p:blipFill>
          <a:blip r:embed="rId5"/>
          <a:stretch>
            <a:fillRect/>
          </a:stretch>
        </p:blipFill>
        <p:spPr>
          <a:xfrm>
            <a:off x="235071" y="2189918"/>
            <a:ext cx="4072797" cy="1156347"/>
          </a:xfrm>
          <a:prstGeom prst="rect">
            <a:avLst/>
          </a:prstGeom>
        </p:spPr>
      </p:pic>
      <p:pic>
        <p:nvPicPr>
          <p:cNvPr id="14" name="Picture 13"/>
          <p:cNvPicPr>
            <a:picLocks noChangeAspect="1"/>
          </p:cNvPicPr>
          <p:nvPr userDrawn="1"/>
        </p:nvPicPr>
        <p:blipFill>
          <a:blip r:embed="rId6"/>
          <a:stretch>
            <a:fillRect/>
          </a:stretch>
        </p:blipFill>
        <p:spPr>
          <a:xfrm>
            <a:off x="7563226" y="4010210"/>
            <a:ext cx="1093839" cy="1417526"/>
          </a:xfrm>
          <a:prstGeom prst="rect">
            <a:avLst/>
          </a:prstGeom>
        </p:spPr>
      </p:pic>
      <p:pic>
        <p:nvPicPr>
          <p:cNvPr id="15" name="Picture 14"/>
          <p:cNvPicPr>
            <a:picLocks noChangeAspect="1"/>
          </p:cNvPicPr>
          <p:nvPr userDrawn="1"/>
        </p:nvPicPr>
        <p:blipFill>
          <a:blip r:embed="rId7"/>
          <a:stretch>
            <a:fillRect/>
          </a:stretch>
        </p:blipFill>
        <p:spPr>
          <a:xfrm>
            <a:off x="7274973" y="5851963"/>
            <a:ext cx="1670343" cy="500039"/>
          </a:xfrm>
          <a:prstGeom prst="rect">
            <a:avLst/>
          </a:prstGeom>
        </p:spPr>
      </p:pic>
    </p:spTree>
    <p:extLst>
      <p:ext uri="{BB962C8B-B14F-4D97-AF65-F5344CB8AC3E}">
        <p14:creationId xmlns:p14="http://schemas.microsoft.com/office/powerpoint/2010/main" val="166352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starting w/bullet-PG">
    <p:spTree>
      <p:nvGrpSpPr>
        <p:cNvPr id="1" name=""/>
        <p:cNvGrpSpPr/>
        <p:nvPr/>
      </p:nvGrpSpPr>
      <p:grpSpPr>
        <a:xfrm>
          <a:off x="0" y="0"/>
          <a:ext cx="0" cy="0"/>
          <a:chOff x="0" y="0"/>
          <a:chExt cx="0" cy="0"/>
        </a:xfrm>
      </p:grpSpPr>
      <p:sp>
        <p:nvSpPr>
          <p:cNvPr id="2" name="Rectangle 1"/>
          <p:cNvSpPr/>
          <p:nvPr userDrawn="1"/>
        </p:nvSpPr>
        <p:spPr>
          <a:xfrm>
            <a:off x="0" y="1"/>
            <a:ext cx="9143999" cy="1294189"/>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Text Placeholder 1"/>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spcBef>
                <a:spcPts val="0"/>
              </a:spcBef>
              <a:spcAft>
                <a:spcPts val="1200"/>
              </a:spcAft>
              <a:defRPr>
                <a:solidFill>
                  <a:srgbClr val="004762"/>
                </a:solidFill>
              </a:defRPr>
            </a:lvl1pPr>
            <a:lvl2pPr>
              <a:spcBef>
                <a:spcPts val="0"/>
              </a:spcBef>
              <a:spcAft>
                <a:spcPts val="1200"/>
              </a:spcAft>
              <a:defRPr sz="2600">
                <a:solidFill>
                  <a:srgbClr val="004762"/>
                </a:solidFill>
              </a:defRPr>
            </a:lvl2pPr>
            <a:lvl3pPr>
              <a:spcBef>
                <a:spcPts val="0"/>
              </a:spcBef>
              <a:spcAft>
                <a:spcPts val="1200"/>
              </a:spcAft>
              <a:defRPr sz="2400">
                <a:solidFill>
                  <a:srgbClr val="004762"/>
                </a:solidFill>
              </a:defRPr>
            </a:lvl3pPr>
            <a:lvl4pPr>
              <a:spcBef>
                <a:spcPts val="0"/>
              </a:spcBef>
              <a:spcAft>
                <a:spcPts val="1200"/>
              </a:spcAft>
              <a:defRPr sz="2200">
                <a:solidFill>
                  <a:srgbClr val="004762"/>
                </a:solidFill>
              </a:defRPr>
            </a:lvl4pPr>
            <a:lvl5pPr>
              <a:spcBef>
                <a:spcPts val="0"/>
              </a:spcBef>
              <a:spcAft>
                <a:spcPts val="1200"/>
              </a:spcAft>
              <a:defRPr sz="2200">
                <a:solidFill>
                  <a:srgbClr val="004762"/>
                </a:solidFill>
              </a:defRPr>
            </a:lvl5pPr>
            <a:lvl6pPr>
              <a:defRPr>
                <a:solidFill>
                  <a:srgbClr val="00476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3"/>
          <p:cNvSpPr>
            <a:spLocks noGrp="1"/>
          </p:cNvSpPr>
          <p:nvPr>
            <p:ph type="title" hasCustomPrompt="1"/>
          </p:nvPr>
        </p:nvSpPr>
        <p:spPr>
          <a:xfrm>
            <a:off x="319315" y="98652"/>
            <a:ext cx="8229600" cy="1143000"/>
          </a:xfrm>
          <a:prstGeom prst="rect">
            <a:avLst/>
          </a:prstGeom>
        </p:spPr>
        <p:txBody>
          <a:bodyPr vert="horz" lIns="91440" tIns="45720" rIns="91440" bIns="45720" rtlCol="0" anchor="ctr">
            <a:normAutofit/>
          </a:bodyPr>
          <a:lstStyle>
            <a:lvl1pPr>
              <a:defRPr sz="3200" baseline="0"/>
            </a:lvl1pPr>
          </a:lstStyle>
          <a:p>
            <a:r>
              <a:rPr lang="en-US" dirty="0"/>
              <a:t>Content Slide Starting w/ Bullet</a:t>
            </a:r>
          </a:p>
        </p:txBody>
      </p:sp>
      <p:sp>
        <p:nvSpPr>
          <p:cNvPr id="5" name="Rectangle 4"/>
          <p:cNvSpPr/>
          <p:nvPr userDrawn="1"/>
        </p:nvSpPr>
        <p:spPr>
          <a:xfrm>
            <a:off x="5435212" y="6462252"/>
            <a:ext cx="2618897" cy="369332"/>
          </a:xfrm>
          <a:prstGeom prst="rect">
            <a:avLst/>
          </a:prstGeom>
        </p:spPr>
        <p:txBody>
          <a:bodyPr wrap="squar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362598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71135" y="1466164"/>
            <a:ext cx="4175324"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0"/>
          </p:nvPr>
        </p:nvSpPr>
        <p:spPr>
          <a:xfrm>
            <a:off x="219262" y="1459807"/>
            <a:ext cx="4106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5" name="Rectangle 4"/>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362940364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PG">
    <p:spTree>
      <p:nvGrpSpPr>
        <p:cNvPr id="1" name=""/>
        <p:cNvGrpSpPr/>
        <p:nvPr/>
      </p:nvGrpSpPr>
      <p:grpSpPr>
        <a:xfrm>
          <a:off x="0" y="0"/>
          <a:ext cx="0" cy="0"/>
          <a:chOff x="0" y="0"/>
          <a:chExt cx="0" cy="0"/>
        </a:xfrm>
      </p:grpSpPr>
      <p:sp>
        <p:nvSpPr>
          <p:cNvPr id="5"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Rectangle 2"/>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296304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Rectangle 25"/>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Student-locker-150dpi.jpg"/>
          <p:cNvPicPr>
            <a:picLocks noChangeAspect="1"/>
          </p:cNvPicPr>
          <p:nvPr userDrawn="1"/>
        </p:nvPicPr>
        <p:blipFill rotWithShape="1">
          <a:blip r:embed="rId2">
            <a:extLst>
              <a:ext uri="{28A0092B-C50C-407E-A947-70E740481C1C}">
                <a14:useLocalDpi xmlns:a14="http://schemas.microsoft.com/office/drawing/2010/main" val="0"/>
              </a:ext>
            </a:extLst>
          </a:blip>
          <a:srcRect l="3328" t="2206" r="4374" b="36227"/>
          <a:stretch/>
        </p:blipFill>
        <p:spPr>
          <a:xfrm>
            <a:off x="0" y="2"/>
            <a:ext cx="4365107" cy="1941226"/>
          </a:xfrm>
          <a:prstGeom prst="rect">
            <a:avLst/>
          </a:prstGeom>
        </p:spPr>
      </p:pic>
      <p:sp>
        <p:nvSpPr>
          <p:cNvPr id="27" name="Rectangle 26"/>
          <p:cNvSpPr/>
          <p:nvPr userDrawn="1"/>
        </p:nvSpPr>
        <p:spPr>
          <a:xfrm>
            <a:off x="7076291" y="3635115"/>
            <a:ext cx="2067710" cy="3222885"/>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9" name="Rectangle 28"/>
          <p:cNvSpPr/>
          <p:nvPr userDrawn="1"/>
        </p:nvSpPr>
        <p:spPr>
          <a:xfrm>
            <a:off x="1" y="3635115"/>
            <a:ext cx="6830960" cy="3222885"/>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33" name="Picture 32" descr="iStock_20423287_PPT.jpg"/>
          <p:cNvPicPr>
            <a:picLocks noChangeAspect="1"/>
          </p:cNvPicPr>
          <p:nvPr userDrawn="1"/>
        </p:nvPicPr>
        <p:blipFill rotWithShape="1">
          <a:blip r:embed="rId3">
            <a:extLst>
              <a:ext uri="{28A0092B-C50C-407E-A947-70E740481C1C}">
                <a14:useLocalDpi xmlns:a14="http://schemas.microsoft.com/office/drawing/2010/main" val="0"/>
              </a:ext>
            </a:extLst>
          </a:blip>
          <a:srcRect t="13594" b="23149"/>
          <a:stretch/>
        </p:blipFill>
        <p:spPr>
          <a:xfrm>
            <a:off x="4542940" y="1"/>
            <a:ext cx="4601059" cy="1941226"/>
          </a:xfrm>
          <a:prstGeom prst="rect">
            <a:avLst/>
          </a:prstGeom>
        </p:spPr>
      </p:pic>
      <p:pic>
        <p:nvPicPr>
          <p:cNvPr id="34" name="Picture 33" descr="iStock_40973368_PPT.jpg"/>
          <p:cNvPicPr>
            <a:picLocks noChangeAspect="1"/>
          </p:cNvPicPr>
          <p:nvPr userDrawn="1"/>
        </p:nvPicPr>
        <p:blipFill rotWithShape="1">
          <a:blip r:embed="rId4">
            <a:extLst>
              <a:ext uri="{28A0092B-C50C-407E-A947-70E740481C1C}">
                <a14:useLocalDpi xmlns:a14="http://schemas.microsoft.com/office/drawing/2010/main" val="0"/>
              </a:ext>
            </a:extLst>
          </a:blip>
          <a:srcRect l="8448" t="24058" r="7993" b="41284"/>
          <a:stretch/>
        </p:blipFill>
        <p:spPr>
          <a:xfrm>
            <a:off x="4542938" y="2141550"/>
            <a:ext cx="4601061" cy="1272886"/>
          </a:xfrm>
          <a:prstGeom prst="rect">
            <a:avLst/>
          </a:prstGeom>
          <a:noFill/>
          <a:ln>
            <a:noFill/>
          </a:ln>
        </p:spPr>
      </p:pic>
      <p:sp>
        <p:nvSpPr>
          <p:cNvPr id="18" name="Subtitle 2"/>
          <p:cNvSpPr>
            <a:spLocks noGrp="1"/>
          </p:cNvSpPr>
          <p:nvPr>
            <p:ph type="subTitle" idx="1"/>
          </p:nvPr>
        </p:nvSpPr>
        <p:spPr>
          <a:xfrm>
            <a:off x="300276" y="5501391"/>
            <a:ext cx="6370347" cy="1170130"/>
          </a:xfrm>
        </p:spPr>
        <p:txBody>
          <a:bodyPr anchor="t" anchorCtr="0">
            <a:normAutofit/>
          </a:bodyPr>
          <a:lstStyle>
            <a:lvl1pPr marL="0" indent="0" algn="l">
              <a:buNone/>
              <a:defRPr sz="2400" b="1" i="0">
                <a:solidFill>
                  <a:schemeClr val="bg1"/>
                </a:solidFill>
                <a:latin typeface="Open Sans Semibold" charset="0"/>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Title 1"/>
          <p:cNvSpPr>
            <a:spLocks noGrp="1"/>
          </p:cNvSpPr>
          <p:nvPr>
            <p:ph type="ctrTitle" hasCustomPrompt="1"/>
          </p:nvPr>
        </p:nvSpPr>
        <p:spPr>
          <a:xfrm>
            <a:off x="300276" y="3874957"/>
            <a:ext cx="6370347" cy="1439955"/>
          </a:xfrm>
        </p:spPr>
        <p:txBody>
          <a:bodyPr anchor="t" anchorCtr="0">
            <a:normAutofit/>
          </a:bodyPr>
          <a:lstStyle>
            <a:lvl1pPr algn="l">
              <a:defRPr sz="3600" b="1" i="0">
                <a:solidFill>
                  <a:schemeClr val="bg1"/>
                </a:solidFill>
                <a:latin typeface="Open Sans" charset="0"/>
                <a:ea typeface="Open Sans" charset="0"/>
                <a:cs typeface="Open Sans" charset="0"/>
              </a:defRPr>
            </a:lvl1pPr>
          </a:lstStyle>
          <a:p>
            <a:r>
              <a:rPr lang="en-US" dirty="0"/>
              <a:t>Cover Slide</a:t>
            </a:r>
          </a:p>
        </p:txBody>
      </p:sp>
      <p:pic>
        <p:nvPicPr>
          <p:cNvPr id="2" name="Picture 1"/>
          <p:cNvPicPr>
            <a:picLocks noChangeAspect="1"/>
          </p:cNvPicPr>
          <p:nvPr userDrawn="1"/>
        </p:nvPicPr>
        <p:blipFill>
          <a:blip r:embed="rId5"/>
          <a:stretch>
            <a:fillRect/>
          </a:stretch>
        </p:blipFill>
        <p:spPr>
          <a:xfrm>
            <a:off x="235071" y="2189918"/>
            <a:ext cx="4072797" cy="1156347"/>
          </a:xfrm>
          <a:prstGeom prst="rect">
            <a:avLst/>
          </a:prstGeom>
        </p:spPr>
      </p:pic>
      <p:pic>
        <p:nvPicPr>
          <p:cNvPr id="14" name="Picture 13"/>
          <p:cNvPicPr>
            <a:picLocks noChangeAspect="1"/>
          </p:cNvPicPr>
          <p:nvPr userDrawn="1"/>
        </p:nvPicPr>
        <p:blipFill>
          <a:blip r:embed="rId6"/>
          <a:stretch>
            <a:fillRect/>
          </a:stretch>
        </p:blipFill>
        <p:spPr>
          <a:xfrm>
            <a:off x="7563226" y="4010210"/>
            <a:ext cx="1093839" cy="1417526"/>
          </a:xfrm>
          <a:prstGeom prst="rect">
            <a:avLst/>
          </a:prstGeom>
        </p:spPr>
      </p:pic>
      <p:pic>
        <p:nvPicPr>
          <p:cNvPr id="15" name="Picture 14"/>
          <p:cNvPicPr>
            <a:picLocks noChangeAspect="1"/>
          </p:cNvPicPr>
          <p:nvPr userDrawn="1"/>
        </p:nvPicPr>
        <p:blipFill>
          <a:blip r:embed="rId7"/>
          <a:stretch>
            <a:fillRect/>
          </a:stretch>
        </p:blipFill>
        <p:spPr>
          <a:xfrm>
            <a:off x="7274973" y="5851963"/>
            <a:ext cx="1670343" cy="500039"/>
          </a:xfrm>
          <a:prstGeom prst="rect">
            <a:avLst/>
          </a:prstGeom>
        </p:spPr>
      </p:pic>
    </p:spTree>
    <p:extLst>
      <p:ext uri="{BB962C8B-B14F-4D97-AF65-F5344CB8AC3E}">
        <p14:creationId xmlns:p14="http://schemas.microsoft.com/office/powerpoint/2010/main" val="93039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tarting w/bullet">
    <p:spTree>
      <p:nvGrpSpPr>
        <p:cNvPr id="1" name=""/>
        <p:cNvGrpSpPr/>
        <p:nvPr/>
      </p:nvGrpSpPr>
      <p:grpSpPr>
        <a:xfrm>
          <a:off x="0" y="0"/>
          <a:ext cx="0" cy="0"/>
          <a:chOff x="0" y="0"/>
          <a:chExt cx="0" cy="0"/>
        </a:xfrm>
      </p:grpSpPr>
      <p:sp>
        <p:nvSpPr>
          <p:cNvPr id="2" name="Rectangle 1"/>
          <p:cNvSpPr/>
          <p:nvPr userDrawn="1"/>
        </p:nvSpPr>
        <p:spPr>
          <a:xfrm>
            <a:off x="0" y="1"/>
            <a:ext cx="9143999" cy="1294189"/>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Text Placeholder 1"/>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spcBef>
                <a:spcPts val="0"/>
              </a:spcBef>
              <a:spcAft>
                <a:spcPts val="1200"/>
              </a:spcAft>
              <a:defRPr>
                <a:solidFill>
                  <a:srgbClr val="004762"/>
                </a:solidFill>
              </a:defRPr>
            </a:lvl1pPr>
            <a:lvl2pPr>
              <a:spcBef>
                <a:spcPts val="0"/>
              </a:spcBef>
              <a:spcAft>
                <a:spcPts val="1200"/>
              </a:spcAft>
              <a:defRPr sz="2600">
                <a:solidFill>
                  <a:srgbClr val="004762"/>
                </a:solidFill>
              </a:defRPr>
            </a:lvl2pPr>
            <a:lvl3pPr>
              <a:spcBef>
                <a:spcPts val="0"/>
              </a:spcBef>
              <a:spcAft>
                <a:spcPts val="1200"/>
              </a:spcAft>
              <a:defRPr sz="2400">
                <a:solidFill>
                  <a:srgbClr val="004762"/>
                </a:solidFill>
              </a:defRPr>
            </a:lvl3pPr>
            <a:lvl4pPr>
              <a:spcBef>
                <a:spcPts val="0"/>
              </a:spcBef>
              <a:spcAft>
                <a:spcPts val="1200"/>
              </a:spcAft>
              <a:defRPr sz="2200">
                <a:solidFill>
                  <a:srgbClr val="004762"/>
                </a:solidFill>
              </a:defRPr>
            </a:lvl4pPr>
            <a:lvl5pPr>
              <a:spcBef>
                <a:spcPts val="0"/>
              </a:spcBef>
              <a:spcAft>
                <a:spcPts val="1200"/>
              </a:spcAft>
              <a:defRPr sz="2200">
                <a:solidFill>
                  <a:srgbClr val="004762"/>
                </a:solidFill>
              </a:defRPr>
            </a:lvl5pPr>
            <a:lvl6pPr>
              <a:defRPr>
                <a:solidFill>
                  <a:srgbClr val="00476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3"/>
          <p:cNvSpPr>
            <a:spLocks noGrp="1"/>
          </p:cNvSpPr>
          <p:nvPr>
            <p:ph type="title" hasCustomPrompt="1"/>
          </p:nvPr>
        </p:nvSpPr>
        <p:spPr>
          <a:xfrm>
            <a:off x="319315" y="98652"/>
            <a:ext cx="8229600" cy="1143000"/>
          </a:xfrm>
          <a:prstGeom prst="rect">
            <a:avLst/>
          </a:prstGeom>
        </p:spPr>
        <p:txBody>
          <a:bodyPr vert="horz" lIns="91440" tIns="45720" rIns="91440" bIns="45720" rtlCol="0" anchor="ctr">
            <a:normAutofit/>
          </a:bodyPr>
          <a:lstStyle>
            <a:lvl1pPr>
              <a:defRPr sz="3200" baseline="0"/>
            </a:lvl1pPr>
          </a:lstStyle>
          <a:p>
            <a:r>
              <a:rPr lang="en-US" dirty="0"/>
              <a:t>Content Slide Starting w/ Bullet</a:t>
            </a:r>
          </a:p>
        </p:txBody>
      </p:sp>
    </p:spTree>
    <p:extLst>
      <p:ext uri="{BB962C8B-B14F-4D97-AF65-F5344CB8AC3E}">
        <p14:creationId xmlns:p14="http://schemas.microsoft.com/office/powerpoint/2010/main" val="395731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tarting w/bullet-PG">
    <p:spTree>
      <p:nvGrpSpPr>
        <p:cNvPr id="1" name=""/>
        <p:cNvGrpSpPr/>
        <p:nvPr/>
      </p:nvGrpSpPr>
      <p:grpSpPr>
        <a:xfrm>
          <a:off x="0" y="0"/>
          <a:ext cx="0" cy="0"/>
          <a:chOff x="0" y="0"/>
          <a:chExt cx="0" cy="0"/>
        </a:xfrm>
      </p:grpSpPr>
      <p:sp>
        <p:nvSpPr>
          <p:cNvPr id="2" name="Rectangle 1"/>
          <p:cNvSpPr/>
          <p:nvPr userDrawn="1"/>
        </p:nvSpPr>
        <p:spPr>
          <a:xfrm>
            <a:off x="0" y="1"/>
            <a:ext cx="9143999" cy="1294189"/>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Text Placeholder 1"/>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spcBef>
                <a:spcPts val="0"/>
              </a:spcBef>
              <a:spcAft>
                <a:spcPts val="1200"/>
              </a:spcAft>
              <a:defRPr>
                <a:solidFill>
                  <a:srgbClr val="004762"/>
                </a:solidFill>
              </a:defRPr>
            </a:lvl1pPr>
            <a:lvl2pPr>
              <a:spcBef>
                <a:spcPts val="0"/>
              </a:spcBef>
              <a:spcAft>
                <a:spcPts val="1200"/>
              </a:spcAft>
              <a:defRPr sz="2600">
                <a:solidFill>
                  <a:srgbClr val="004762"/>
                </a:solidFill>
              </a:defRPr>
            </a:lvl2pPr>
            <a:lvl3pPr>
              <a:spcBef>
                <a:spcPts val="0"/>
              </a:spcBef>
              <a:spcAft>
                <a:spcPts val="1200"/>
              </a:spcAft>
              <a:defRPr sz="2400">
                <a:solidFill>
                  <a:srgbClr val="004762"/>
                </a:solidFill>
              </a:defRPr>
            </a:lvl3pPr>
            <a:lvl4pPr>
              <a:spcBef>
                <a:spcPts val="0"/>
              </a:spcBef>
              <a:spcAft>
                <a:spcPts val="1200"/>
              </a:spcAft>
              <a:defRPr sz="2200">
                <a:solidFill>
                  <a:srgbClr val="004762"/>
                </a:solidFill>
              </a:defRPr>
            </a:lvl4pPr>
            <a:lvl5pPr>
              <a:spcBef>
                <a:spcPts val="0"/>
              </a:spcBef>
              <a:spcAft>
                <a:spcPts val="1200"/>
              </a:spcAft>
              <a:defRPr sz="2200">
                <a:solidFill>
                  <a:srgbClr val="004762"/>
                </a:solidFill>
              </a:defRPr>
            </a:lvl5pPr>
            <a:lvl6pPr>
              <a:defRPr>
                <a:solidFill>
                  <a:srgbClr val="00476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3"/>
          <p:cNvSpPr>
            <a:spLocks noGrp="1"/>
          </p:cNvSpPr>
          <p:nvPr>
            <p:ph type="title" hasCustomPrompt="1"/>
          </p:nvPr>
        </p:nvSpPr>
        <p:spPr>
          <a:xfrm>
            <a:off x="319315" y="98652"/>
            <a:ext cx="8229600" cy="1143000"/>
          </a:xfrm>
          <a:prstGeom prst="rect">
            <a:avLst/>
          </a:prstGeom>
        </p:spPr>
        <p:txBody>
          <a:bodyPr vert="horz" lIns="91440" tIns="45720" rIns="91440" bIns="45720" rtlCol="0" anchor="ctr">
            <a:normAutofit/>
          </a:bodyPr>
          <a:lstStyle>
            <a:lvl1pPr>
              <a:defRPr sz="3200" baseline="0"/>
            </a:lvl1pPr>
          </a:lstStyle>
          <a:p>
            <a:r>
              <a:rPr lang="en-US" dirty="0"/>
              <a:t>Content Slide Starting w/ Bullet</a:t>
            </a:r>
          </a:p>
        </p:txBody>
      </p:sp>
      <p:sp>
        <p:nvSpPr>
          <p:cNvPr id="5" name="Rectangle 4"/>
          <p:cNvSpPr/>
          <p:nvPr userDrawn="1"/>
        </p:nvSpPr>
        <p:spPr>
          <a:xfrm>
            <a:off x="5435212" y="6462252"/>
            <a:ext cx="2618897" cy="369332"/>
          </a:xfrm>
          <a:prstGeom prst="rect">
            <a:avLst/>
          </a:prstGeom>
        </p:spPr>
        <p:txBody>
          <a:bodyPr wrap="squar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247655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tarting w/o bullet)-P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 Slide Starting w/o Bullet</a:t>
            </a:r>
          </a:p>
        </p:txBody>
      </p:sp>
      <p:sp>
        <p:nvSpPr>
          <p:cNvPr id="4" name="Text Placeholder 1"/>
          <p:cNvSpPr>
            <a:spLocks noGrp="1"/>
          </p:cNvSpPr>
          <p:nvPr>
            <p:ph idx="1" hasCustomPrompt="1"/>
          </p:nvPr>
        </p:nvSpPr>
        <p:spPr>
          <a:xfrm>
            <a:off x="457199" y="1600200"/>
            <a:ext cx="8091715" cy="4325241"/>
          </a:xfrm>
          <a:prstGeom prst="rect">
            <a:avLst/>
          </a:prstGeom>
        </p:spPr>
        <p:txBody>
          <a:bodyPr vert="horz" lIns="91440" tIns="45720" rIns="91440" bIns="45720" rtlCol="0">
            <a:normAutofit/>
          </a:bodyPr>
          <a:lstStyle>
            <a:lvl1pPr marL="0" indent="0">
              <a:buFont typeface="Arial" charset="0"/>
              <a:buNone/>
              <a:defRPr baseline="0">
                <a:solidFill>
                  <a:srgbClr val="004762"/>
                </a:solidFill>
              </a:defRPr>
            </a:lvl1pPr>
            <a:lvl2pPr marL="742950" indent="-285750">
              <a:buClr>
                <a:srgbClr val="00A3E0"/>
              </a:buClr>
              <a:buFont typeface=".HelveticaNeueDeskInterface-Regular" charset="-120"/>
              <a:buChar char="»"/>
              <a:defRPr sz="2600" baseline="0">
                <a:solidFill>
                  <a:srgbClr val="004762"/>
                </a:solidFill>
              </a:defRPr>
            </a:lvl2pPr>
            <a:lvl3pPr marL="1201738" indent="-287338">
              <a:buClr>
                <a:srgbClr val="64A70B"/>
              </a:buClr>
              <a:buFont typeface="Wingdings" charset="2"/>
              <a:buChar char="§"/>
              <a:tabLst/>
              <a:defRPr sz="2400">
                <a:solidFill>
                  <a:srgbClr val="004762"/>
                </a:solidFill>
              </a:defRPr>
            </a:lvl3pPr>
            <a:lvl4pPr marL="1600200" indent="-228600">
              <a:buClr>
                <a:srgbClr val="0072CE"/>
              </a:buClr>
              <a:buFont typeface="Arial" charset="0"/>
              <a:buChar char="•"/>
              <a:defRPr sz="2200">
                <a:solidFill>
                  <a:srgbClr val="004762"/>
                </a:solidFill>
              </a:defRPr>
            </a:lvl4pPr>
            <a:lvl5pPr marL="2057400" indent="-228600">
              <a:buFont typeface=".HelveticaNeueDeskInterface-Regular" charset="-120"/>
              <a:buChar char="–"/>
              <a:defRPr sz="2200">
                <a:solidFill>
                  <a:srgbClr val="004762"/>
                </a:solidFill>
              </a:defRPr>
            </a:lvl5pPr>
            <a:lvl6pPr>
              <a:defRPr>
                <a:solidFill>
                  <a:srgbClr val="004762"/>
                </a:solidFill>
              </a:defRPr>
            </a:lvl6pPr>
          </a:lstStyle>
          <a:p>
            <a:pPr lvl="0"/>
            <a:r>
              <a:rPr lang="en-US" dirty="0"/>
              <a:t>Click to edit content (starting without a bullet)</a:t>
            </a:r>
          </a:p>
          <a:p>
            <a:pPr lvl="1"/>
            <a:r>
              <a:rPr lang="en-US" dirty="0"/>
              <a:t>First level level</a:t>
            </a:r>
          </a:p>
          <a:p>
            <a:pPr lvl="2"/>
            <a:r>
              <a:rPr lang="en-US" dirty="0"/>
              <a:t>Second level</a:t>
            </a:r>
          </a:p>
          <a:p>
            <a:pPr lvl="3"/>
            <a:r>
              <a:rPr lang="en-US" dirty="0"/>
              <a:t>Third level</a:t>
            </a:r>
          </a:p>
          <a:p>
            <a:pPr lvl="4"/>
            <a:r>
              <a:rPr lang="en-US" dirty="0"/>
              <a:t>Fourth level</a:t>
            </a:r>
          </a:p>
        </p:txBody>
      </p:sp>
      <p:sp>
        <p:nvSpPr>
          <p:cNvPr id="5" name="Rectangle 4"/>
          <p:cNvSpPr/>
          <p:nvPr userDrawn="1"/>
        </p:nvSpPr>
        <p:spPr>
          <a:xfrm>
            <a:off x="5435212" y="6462252"/>
            <a:ext cx="2618897" cy="369332"/>
          </a:xfrm>
          <a:prstGeom prst="rect">
            <a:avLst/>
          </a:prstGeom>
        </p:spPr>
        <p:txBody>
          <a:bodyPr wrap="squar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2646960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starting w/o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 Slide Starting w/o Bullet</a:t>
            </a:r>
          </a:p>
        </p:txBody>
      </p:sp>
      <p:sp>
        <p:nvSpPr>
          <p:cNvPr id="4" name="Text Placeholder 1"/>
          <p:cNvSpPr>
            <a:spLocks noGrp="1"/>
          </p:cNvSpPr>
          <p:nvPr>
            <p:ph idx="1" hasCustomPrompt="1"/>
          </p:nvPr>
        </p:nvSpPr>
        <p:spPr>
          <a:xfrm>
            <a:off x="457199" y="1600200"/>
            <a:ext cx="8091715" cy="4325241"/>
          </a:xfrm>
          <a:prstGeom prst="rect">
            <a:avLst/>
          </a:prstGeom>
        </p:spPr>
        <p:txBody>
          <a:bodyPr vert="horz" lIns="91440" tIns="45720" rIns="91440" bIns="45720" rtlCol="0">
            <a:normAutofit/>
          </a:bodyPr>
          <a:lstStyle>
            <a:lvl1pPr marL="0" indent="0">
              <a:buFont typeface="Arial" charset="0"/>
              <a:buNone/>
              <a:defRPr baseline="0">
                <a:solidFill>
                  <a:srgbClr val="004762"/>
                </a:solidFill>
              </a:defRPr>
            </a:lvl1pPr>
            <a:lvl2pPr marL="742950" indent="-285750">
              <a:buClr>
                <a:srgbClr val="00A3E0"/>
              </a:buClr>
              <a:buFont typeface=".HelveticaNeueDeskInterface-Regular" charset="-120"/>
              <a:buChar char="»"/>
              <a:defRPr sz="2600" baseline="0">
                <a:solidFill>
                  <a:srgbClr val="004762"/>
                </a:solidFill>
              </a:defRPr>
            </a:lvl2pPr>
            <a:lvl3pPr marL="1201738" indent="-287338">
              <a:buClr>
                <a:srgbClr val="64A70B"/>
              </a:buClr>
              <a:buFont typeface="Wingdings" charset="2"/>
              <a:buChar char="§"/>
              <a:tabLst/>
              <a:defRPr sz="2400">
                <a:solidFill>
                  <a:srgbClr val="004762"/>
                </a:solidFill>
              </a:defRPr>
            </a:lvl3pPr>
            <a:lvl4pPr marL="1600200" indent="-228600">
              <a:buClr>
                <a:srgbClr val="0072CE"/>
              </a:buClr>
              <a:buFont typeface="Arial" charset="0"/>
              <a:buChar char="•"/>
              <a:defRPr sz="2200">
                <a:solidFill>
                  <a:srgbClr val="004762"/>
                </a:solidFill>
              </a:defRPr>
            </a:lvl4pPr>
            <a:lvl5pPr marL="2057400" indent="-228600">
              <a:buFont typeface=".HelveticaNeueDeskInterface-Regular" charset="-120"/>
              <a:buChar char="–"/>
              <a:defRPr sz="2200">
                <a:solidFill>
                  <a:srgbClr val="004762"/>
                </a:solidFill>
              </a:defRPr>
            </a:lvl5pPr>
            <a:lvl6pPr>
              <a:defRPr>
                <a:solidFill>
                  <a:srgbClr val="004762"/>
                </a:solidFill>
              </a:defRPr>
            </a:lvl6pPr>
          </a:lstStyle>
          <a:p>
            <a:pPr lvl="0"/>
            <a:r>
              <a:rPr lang="en-US" dirty="0"/>
              <a:t>Click to edit content (starting without a bullet)</a:t>
            </a:r>
          </a:p>
          <a:p>
            <a:pPr lvl="1"/>
            <a:r>
              <a:rPr lang="en-US" dirty="0"/>
              <a:t>First level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94680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paration secti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8150" y="2337155"/>
            <a:ext cx="7981950" cy="584775"/>
          </a:xfrm>
        </p:spPr>
        <p:txBody>
          <a:bodyPr anchor="ctr" anchorCtr="0">
            <a:normAutofit/>
          </a:bodyPr>
          <a:lstStyle>
            <a:lvl1pPr>
              <a:defRPr sz="3200">
                <a:solidFill>
                  <a:srgbClr val="75B208"/>
                </a:solidFill>
              </a:defRPr>
            </a:lvl1pPr>
          </a:lstStyle>
          <a:p>
            <a:r>
              <a:rPr lang="en-US" dirty="0"/>
              <a:t>Section Header Slide</a:t>
            </a:r>
          </a:p>
        </p:txBody>
      </p:sp>
      <p:sp>
        <p:nvSpPr>
          <p:cNvPr id="5" name="Text Placeholder 2"/>
          <p:cNvSpPr>
            <a:spLocks noGrp="1"/>
          </p:cNvSpPr>
          <p:nvPr>
            <p:ph type="body" idx="1"/>
          </p:nvPr>
        </p:nvSpPr>
        <p:spPr>
          <a:xfrm>
            <a:off x="438150" y="3034430"/>
            <a:ext cx="7981950" cy="3006605"/>
          </a:xfrm>
        </p:spPr>
        <p:txBody>
          <a:bodyPr>
            <a:normAutofit/>
          </a:bodyPr>
          <a:lstStyle>
            <a:lvl1pPr marL="0" indent="0">
              <a:buNone/>
              <a:defRPr sz="3200" b="1" i="0">
                <a:solidFill>
                  <a:srgbClr val="004762"/>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0" y="0"/>
            <a:ext cx="9144000" cy="1289154"/>
          </a:xfrm>
          <a:prstGeom prst="rect">
            <a:avLst/>
          </a:prstGeom>
          <a:solidFill>
            <a:srgbClr val="C0D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282315" y="352189"/>
            <a:ext cx="8293620" cy="584775"/>
          </a:xfrm>
          <a:prstGeom prst="rect">
            <a:avLst/>
          </a:prstGeom>
          <a:noFill/>
        </p:spPr>
        <p:txBody>
          <a:bodyPr wrap="square" rtlCol="0">
            <a:spAutoFit/>
          </a:bodyPr>
          <a:lstStyle/>
          <a:p>
            <a:r>
              <a:rPr lang="en-US" sz="3200" b="1" i="0" dirty="0">
                <a:solidFill>
                  <a:schemeClr val="bg1"/>
                </a:solidFill>
                <a:latin typeface="Open Sans" charset="0"/>
                <a:ea typeface="Open Sans" charset="0"/>
                <a:cs typeface="Open Sans" charset="0"/>
              </a:rPr>
              <a:t>Preparation</a:t>
            </a:r>
          </a:p>
        </p:txBody>
      </p:sp>
      <p:sp>
        <p:nvSpPr>
          <p:cNvPr id="6" name="Rectangle 5"/>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215389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lementaion 5-6">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8150" y="2337155"/>
            <a:ext cx="7981950" cy="584775"/>
          </a:xfrm>
        </p:spPr>
        <p:txBody>
          <a:bodyPr anchor="ctr" anchorCtr="0">
            <a:normAutofit/>
          </a:bodyPr>
          <a:lstStyle>
            <a:lvl1pPr>
              <a:defRPr sz="3200">
                <a:solidFill>
                  <a:srgbClr val="00B0F0"/>
                </a:solidFill>
              </a:defRPr>
            </a:lvl1pPr>
          </a:lstStyle>
          <a:p>
            <a:r>
              <a:rPr lang="en-US" dirty="0"/>
              <a:t>Section Header Slide</a:t>
            </a:r>
          </a:p>
        </p:txBody>
      </p:sp>
      <p:sp>
        <p:nvSpPr>
          <p:cNvPr id="5" name="Text Placeholder 2"/>
          <p:cNvSpPr>
            <a:spLocks noGrp="1"/>
          </p:cNvSpPr>
          <p:nvPr>
            <p:ph type="body" idx="1"/>
          </p:nvPr>
        </p:nvSpPr>
        <p:spPr>
          <a:xfrm>
            <a:off x="438150" y="3034430"/>
            <a:ext cx="7981950" cy="3006605"/>
          </a:xfrm>
        </p:spPr>
        <p:txBody>
          <a:bodyPr>
            <a:normAutofit/>
          </a:bodyPr>
          <a:lstStyle>
            <a:lvl1pPr marL="0" indent="0">
              <a:buNone/>
              <a:defRPr sz="3200" b="1" i="0">
                <a:solidFill>
                  <a:srgbClr val="004762"/>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0" y="0"/>
            <a:ext cx="9144000" cy="128915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282315" y="352189"/>
            <a:ext cx="8293620" cy="584775"/>
          </a:xfrm>
          <a:prstGeom prst="rect">
            <a:avLst/>
          </a:prstGeom>
          <a:noFill/>
        </p:spPr>
        <p:txBody>
          <a:bodyPr wrap="square" rtlCol="0">
            <a:spAutoFit/>
          </a:bodyPr>
          <a:lstStyle/>
          <a:p>
            <a:pPr lvl="0"/>
            <a:r>
              <a:rPr lang="en-US" sz="3200" b="1" i="0" dirty="0">
                <a:solidFill>
                  <a:schemeClr val="bg1"/>
                </a:solidFill>
                <a:latin typeface="Open Sans" charset="0"/>
                <a:ea typeface="Open Sans" charset="0"/>
                <a:cs typeface="Open Sans" charset="0"/>
              </a:rPr>
              <a:t>Implementation Steps 5-6</a:t>
            </a:r>
          </a:p>
        </p:txBody>
      </p:sp>
      <p:sp>
        <p:nvSpPr>
          <p:cNvPr id="6" name="Rectangle 5"/>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17390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1"/>
            <a:ext cx="9143999" cy="1294189"/>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Text Placeholder 1"/>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spcBef>
                <a:spcPts val="0"/>
              </a:spcBef>
              <a:spcAft>
                <a:spcPts val="1200"/>
              </a:spcAft>
              <a:defRPr>
                <a:solidFill>
                  <a:srgbClr val="004762"/>
                </a:solidFill>
              </a:defRPr>
            </a:lvl1pPr>
            <a:lvl2pPr>
              <a:spcBef>
                <a:spcPts val="0"/>
              </a:spcBef>
              <a:spcAft>
                <a:spcPts val="1200"/>
              </a:spcAft>
              <a:defRPr sz="2600">
                <a:solidFill>
                  <a:srgbClr val="004762"/>
                </a:solidFill>
              </a:defRPr>
            </a:lvl2pPr>
            <a:lvl3pPr>
              <a:spcBef>
                <a:spcPts val="0"/>
              </a:spcBef>
              <a:spcAft>
                <a:spcPts val="1200"/>
              </a:spcAft>
              <a:defRPr sz="2400">
                <a:solidFill>
                  <a:srgbClr val="004762"/>
                </a:solidFill>
              </a:defRPr>
            </a:lvl3pPr>
            <a:lvl4pPr>
              <a:spcBef>
                <a:spcPts val="0"/>
              </a:spcBef>
              <a:spcAft>
                <a:spcPts val="1200"/>
              </a:spcAft>
              <a:defRPr sz="2200">
                <a:solidFill>
                  <a:srgbClr val="004762"/>
                </a:solidFill>
              </a:defRPr>
            </a:lvl4pPr>
            <a:lvl5pPr>
              <a:spcBef>
                <a:spcPts val="0"/>
              </a:spcBef>
              <a:spcAft>
                <a:spcPts val="1200"/>
              </a:spcAft>
              <a:defRPr sz="2200">
                <a:solidFill>
                  <a:srgbClr val="004762"/>
                </a:solidFill>
              </a:defRPr>
            </a:lvl5pPr>
            <a:lvl6pPr>
              <a:defRPr>
                <a:solidFill>
                  <a:srgbClr val="00476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3"/>
          <p:cNvSpPr>
            <a:spLocks noGrp="1"/>
          </p:cNvSpPr>
          <p:nvPr>
            <p:ph type="title" hasCustomPrompt="1"/>
          </p:nvPr>
        </p:nvSpPr>
        <p:spPr>
          <a:xfrm>
            <a:off x="319315" y="98652"/>
            <a:ext cx="8229600" cy="1143000"/>
          </a:xfrm>
          <a:prstGeom prst="rect">
            <a:avLst/>
          </a:prstGeom>
        </p:spPr>
        <p:txBody>
          <a:bodyPr vert="horz" lIns="91440" tIns="45720" rIns="91440" bIns="45720" rtlCol="0" anchor="ctr">
            <a:normAutofit/>
          </a:bodyPr>
          <a:lstStyle>
            <a:lvl1pPr>
              <a:defRPr sz="3200" baseline="0"/>
            </a:lvl1pPr>
          </a:lstStyle>
          <a:p>
            <a:r>
              <a:rPr lang="en-US" dirty="0"/>
              <a:t>Content Slide Starting w/ Bullet</a:t>
            </a:r>
          </a:p>
        </p:txBody>
      </p:sp>
    </p:spTree>
    <p:extLst>
      <p:ext uri="{BB962C8B-B14F-4D97-AF65-F5344CB8AC3E}">
        <p14:creationId xmlns:p14="http://schemas.microsoft.com/office/powerpoint/2010/main" val="979459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lementaion Steps 7-8">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8150" y="2337155"/>
            <a:ext cx="7981950" cy="584775"/>
          </a:xfrm>
        </p:spPr>
        <p:txBody>
          <a:bodyPr anchor="ctr" anchorCtr="0">
            <a:normAutofit/>
          </a:bodyPr>
          <a:lstStyle>
            <a:lvl1pPr>
              <a:defRPr sz="3200">
                <a:solidFill>
                  <a:srgbClr val="E7501F"/>
                </a:solidFill>
              </a:defRPr>
            </a:lvl1pPr>
          </a:lstStyle>
          <a:p>
            <a:r>
              <a:rPr lang="en-US" dirty="0"/>
              <a:t>Section Header Slide</a:t>
            </a:r>
          </a:p>
        </p:txBody>
      </p:sp>
      <p:sp>
        <p:nvSpPr>
          <p:cNvPr id="5" name="Text Placeholder 2"/>
          <p:cNvSpPr>
            <a:spLocks noGrp="1"/>
          </p:cNvSpPr>
          <p:nvPr>
            <p:ph type="body" idx="1"/>
          </p:nvPr>
        </p:nvSpPr>
        <p:spPr>
          <a:xfrm>
            <a:off x="438150" y="3034430"/>
            <a:ext cx="7981950" cy="3006605"/>
          </a:xfrm>
        </p:spPr>
        <p:txBody>
          <a:bodyPr>
            <a:normAutofit/>
          </a:bodyPr>
          <a:lstStyle>
            <a:lvl1pPr marL="0" indent="0">
              <a:buNone/>
              <a:defRPr sz="3200" b="1" i="0">
                <a:solidFill>
                  <a:srgbClr val="004762"/>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0" y="0"/>
            <a:ext cx="9144000" cy="1289154"/>
          </a:xfrm>
          <a:prstGeom prst="rect">
            <a:avLst/>
          </a:prstGeom>
          <a:solidFill>
            <a:srgbClr val="E75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282315" y="352189"/>
            <a:ext cx="8293620" cy="584775"/>
          </a:xfrm>
          <a:prstGeom prst="rect">
            <a:avLst/>
          </a:prstGeom>
          <a:noFill/>
        </p:spPr>
        <p:txBody>
          <a:bodyPr wrap="square" rtlCol="0">
            <a:spAutoFit/>
          </a:bodyPr>
          <a:lstStyle/>
          <a:p>
            <a:pPr lvl="0"/>
            <a:r>
              <a:rPr lang="en-US" sz="3200" b="1" i="0" dirty="0">
                <a:solidFill>
                  <a:schemeClr val="bg1"/>
                </a:solidFill>
                <a:latin typeface="Open Sans" charset="0"/>
                <a:ea typeface="Open Sans" charset="0"/>
                <a:cs typeface="Open Sans" charset="0"/>
              </a:rPr>
              <a:t>Implementation Steps 7–8</a:t>
            </a:r>
          </a:p>
        </p:txBody>
      </p:sp>
      <p:sp>
        <p:nvSpPr>
          <p:cNvPr id="6" name="Rectangle 5"/>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845348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tivity Slide">
    <p:spTree>
      <p:nvGrpSpPr>
        <p:cNvPr id="1" name=""/>
        <p:cNvGrpSpPr/>
        <p:nvPr/>
      </p:nvGrpSpPr>
      <p:grpSpPr>
        <a:xfrm>
          <a:off x="0" y="0"/>
          <a:ext cx="0" cy="0"/>
          <a:chOff x="0" y="0"/>
          <a:chExt cx="0" cy="0"/>
        </a:xfrm>
      </p:grpSpPr>
      <p:sp>
        <p:nvSpPr>
          <p:cNvPr id="4" name="Rectangle 3"/>
          <p:cNvSpPr/>
          <p:nvPr userDrawn="1"/>
        </p:nvSpPr>
        <p:spPr>
          <a:xfrm>
            <a:off x="0" y="0"/>
            <a:ext cx="9144000" cy="1289154"/>
          </a:xfrm>
          <a:prstGeom prst="rect">
            <a:avLst/>
          </a:prstGeom>
          <a:solidFill>
            <a:srgbClr val="E77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latin typeface="Calibri" charset="0"/>
                <a:ea typeface="Calibri" charset="0"/>
                <a:cs typeface="Calibri" charset="0"/>
              </a:defRPr>
            </a:lvl1pPr>
          </a:lstStyle>
          <a:p>
            <a:r>
              <a:rPr lang="en-US" dirty="0"/>
              <a:t>Activity: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056" y="143302"/>
            <a:ext cx="1104900" cy="1016000"/>
          </a:xfrm>
          <a:prstGeom prst="rect">
            <a:avLst/>
          </a:prstGeom>
          <a:ln w="19050">
            <a:solidFill>
              <a:schemeClr val="accent1"/>
            </a:solidFill>
          </a:ln>
        </p:spPr>
      </p:pic>
      <p:sp>
        <p:nvSpPr>
          <p:cNvPr id="6" name="Rectangle 5">
            <a:extLst>
              <a:ext uri="{FF2B5EF4-FFF2-40B4-BE49-F238E27FC236}">
                <a16:creationId xmlns:a16="http://schemas.microsoft.com/office/drawing/2014/main" id="{0D73F9F5-BC34-124B-AC2E-7ABA472ADA22}"/>
              </a:ext>
            </a:extLst>
          </p:cNvPr>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68810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ctivity Slide">
    <p:spTree>
      <p:nvGrpSpPr>
        <p:cNvPr id="1" name=""/>
        <p:cNvGrpSpPr/>
        <p:nvPr/>
      </p:nvGrpSpPr>
      <p:grpSpPr>
        <a:xfrm>
          <a:off x="0" y="0"/>
          <a:ext cx="0" cy="0"/>
          <a:chOff x="0" y="0"/>
          <a:chExt cx="0" cy="0"/>
        </a:xfrm>
      </p:grpSpPr>
      <p:sp>
        <p:nvSpPr>
          <p:cNvPr id="4" name="Rectangle 3"/>
          <p:cNvSpPr/>
          <p:nvPr userDrawn="1"/>
        </p:nvSpPr>
        <p:spPr>
          <a:xfrm>
            <a:off x="0" y="0"/>
            <a:ext cx="9144000" cy="1289154"/>
          </a:xfrm>
          <a:prstGeom prst="rect">
            <a:avLst/>
          </a:prstGeom>
          <a:solidFill>
            <a:srgbClr val="E77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latin typeface="Calibri" charset="0"/>
                <a:ea typeface="Calibri" charset="0"/>
                <a:cs typeface="Calibri" charset="0"/>
              </a:defRPr>
            </a:lvl1pPr>
          </a:lstStyle>
          <a:p>
            <a:r>
              <a:rPr lang="en-US" dirty="0"/>
              <a:t>Activity: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056" y="143302"/>
            <a:ext cx="1104900" cy="1016000"/>
          </a:xfrm>
          <a:prstGeom prst="rect">
            <a:avLst/>
          </a:prstGeom>
          <a:ln w="19050">
            <a:solidFill>
              <a:schemeClr val="accent1"/>
            </a:solidFill>
          </a:ln>
        </p:spPr>
      </p:pic>
    </p:spTree>
    <p:extLst>
      <p:ext uri="{BB962C8B-B14F-4D97-AF65-F5344CB8AC3E}">
        <p14:creationId xmlns:p14="http://schemas.microsoft.com/office/powerpoint/2010/main" val="2059506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0454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plementaion 9-1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8150" y="2337155"/>
            <a:ext cx="7981950" cy="584775"/>
          </a:xfrm>
        </p:spPr>
        <p:txBody>
          <a:bodyPr anchor="ctr" anchorCtr="0">
            <a:normAutofit/>
          </a:bodyPr>
          <a:lstStyle>
            <a:lvl1pPr>
              <a:defRPr sz="3200">
                <a:solidFill>
                  <a:srgbClr val="0088D8"/>
                </a:solidFill>
              </a:defRPr>
            </a:lvl1pPr>
          </a:lstStyle>
          <a:p>
            <a:r>
              <a:rPr lang="en-US" dirty="0"/>
              <a:t>Section Header Slide</a:t>
            </a:r>
          </a:p>
        </p:txBody>
      </p:sp>
      <p:sp>
        <p:nvSpPr>
          <p:cNvPr id="5" name="Text Placeholder 2"/>
          <p:cNvSpPr>
            <a:spLocks noGrp="1"/>
          </p:cNvSpPr>
          <p:nvPr>
            <p:ph type="body" idx="1"/>
          </p:nvPr>
        </p:nvSpPr>
        <p:spPr>
          <a:xfrm>
            <a:off x="438150" y="3034430"/>
            <a:ext cx="7981950" cy="3006605"/>
          </a:xfrm>
        </p:spPr>
        <p:txBody>
          <a:bodyPr>
            <a:normAutofit/>
          </a:bodyPr>
          <a:lstStyle>
            <a:lvl1pPr marL="0" indent="0">
              <a:buNone/>
              <a:defRPr sz="3200" b="1" i="0">
                <a:solidFill>
                  <a:srgbClr val="004762"/>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0" y="0"/>
            <a:ext cx="9144000" cy="1289154"/>
          </a:xfrm>
          <a:prstGeom prst="rect">
            <a:avLst/>
          </a:prstGeom>
          <a:solidFill>
            <a:srgbClr val="0088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282315" y="352189"/>
            <a:ext cx="8293620" cy="584775"/>
          </a:xfrm>
          <a:prstGeom prst="rect">
            <a:avLst/>
          </a:prstGeom>
          <a:noFill/>
        </p:spPr>
        <p:txBody>
          <a:bodyPr wrap="square" rtlCol="0">
            <a:spAutoFit/>
          </a:bodyPr>
          <a:lstStyle/>
          <a:p>
            <a:pPr lvl="0"/>
            <a:r>
              <a:rPr lang="en-US" sz="3200" b="1" i="0" dirty="0">
                <a:solidFill>
                  <a:schemeClr val="bg1"/>
                </a:solidFill>
                <a:latin typeface="Open Sans" charset="0"/>
                <a:ea typeface="Open Sans" charset="0"/>
                <a:cs typeface="Open Sans" charset="0"/>
              </a:rPr>
              <a:t>Implementation Steps 9–11</a:t>
            </a:r>
          </a:p>
        </p:txBody>
      </p:sp>
      <p:sp>
        <p:nvSpPr>
          <p:cNvPr id="6" name="Rectangle 5"/>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3005315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tivity Slide-PG">
    <p:spTree>
      <p:nvGrpSpPr>
        <p:cNvPr id="1" name=""/>
        <p:cNvGrpSpPr/>
        <p:nvPr/>
      </p:nvGrpSpPr>
      <p:grpSpPr>
        <a:xfrm>
          <a:off x="0" y="0"/>
          <a:ext cx="0" cy="0"/>
          <a:chOff x="0" y="0"/>
          <a:chExt cx="0" cy="0"/>
        </a:xfrm>
      </p:grpSpPr>
      <p:pic>
        <p:nvPicPr>
          <p:cNvPr id="5" name="Picture 4" descr="Student-locker-150dpi.jpg"/>
          <p:cNvPicPr>
            <a:picLocks noChangeAspect="1"/>
          </p:cNvPicPr>
          <p:nvPr userDrawn="1"/>
        </p:nvPicPr>
        <p:blipFill rotWithShape="1">
          <a:blip r:embed="rId2">
            <a:extLst>
              <a:ext uri="{28A0092B-C50C-407E-A947-70E740481C1C}">
                <a14:useLocalDpi xmlns:a14="http://schemas.microsoft.com/office/drawing/2010/main" val="0"/>
              </a:ext>
            </a:extLst>
          </a:blip>
          <a:srcRect l="16021" t="2405" r="19532" b="-148"/>
          <a:stretch/>
        </p:blipFill>
        <p:spPr>
          <a:xfrm>
            <a:off x="7078421" y="1506089"/>
            <a:ext cx="2065579" cy="2088501"/>
          </a:xfrm>
          <a:prstGeom prst="rect">
            <a:avLst/>
          </a:prstGeom>
        </p:spPr>
      </p:pic>
      <p:pic>
        <p:nvPicPr>
          <p:cNvPr id="6" name="Picture 5" descr="iStock_20423287_PPT.jpg"/>
          <p:cNvPicPr>
            <a:picLocks noChangeAspect="1"/>
          </p:cNvPicPr>
          <p:nvPr userDrawn="1"/>
        </p:nvPicPr>
        <p:blipFill rotWithShape="1">
          <a:blip r:embed="rId3">
            <a:extLst>
              <a:ext uri="{28A0092B-C50C-407E-A947-70E740481C1C}">
                <a14:useLocalDpi xmlns:a14="http://schemas.microsoft.com/office/drawing/2010/main" val="0"/>
              </a:ext>
            </a:extLst>
          </a:blip>
          <a:srcRect l="1284" t="12221" b="19919"/>
          <a:stretch/>
        </p:blipFill>
        <p:spPr>
          <a:xfrm>
            <a:off x="7077285" y="3817794"/>
            <a:ext cx="2063347" cy="946059"/>
          </a:xfrm>
          <a:prstGeom prst="rect">
            <a:avLst/>
          </a:prstGeom>
        </p:spPr>
      </p:pic>
      <p:pic>
        <p:nvPicPr>
          <p:cNvPr id="7" name="Picture 6" descr="iStock_40973368_PPT.jpg"/>
          <p:cNvPicPr>
            <a:picLocks noChangeAspect="1"/>
          </p:cNvPicPr>
          <p:nvPr userDrawn="1"/>
        </p:nvPicPr>
        <p:blipFill rotWithShape="1">
          <a:blip r:embed="rId4">
            <a:extLst>
              <a:ext uri="{28A0092B-C50C-407E-A947-70E740481C1C}">
                <a14:useLocalDpi xmlns:a14="http://schemas.microsoft.com/office/drawing/2010/main" val="0"/>
              </a:ext>
            </a:extLst>
          </a:blip>
          <a:srcRect l="8448" t="17506" r="7993" b="24865"/>
          <a:stretch/>
        </p:blipFill>
        <p:spPr>
          <a:xfrm>
            <a:off x="7076291" y="4977165"/>
            <a:ext cx="2061399" cy="948276"/>
          </a:xfrm>
          <a:prstGeom prst="rect">
            <a:avLst/>
          </a:prstGeom>
        </p:spPr>
      </p:pic>
      <p:sp>
        <p:nvSpPr>
          <p:cNvPr id="8" name="Text Placeholder 1"/>
          <p:cNvSpPr>
            <a:spLocks noGrp="1"/>
          </p:cNvSpPr>
          <p:nvPr>
            <p:ph idx="1"/>
          </p:nvPr>
        </p:nvSpPr>
        <p:spPr>
          <a:xfrm>
            <a:off x="457200" y="1600200"/>
            <a:ext cx="6243638" cy="4525963"/>
          </a:xfrm>
          <a:prstGeom prst="rect">
            <a:avLst/>
          </a:prstGeom>
        </p:spPr>
        <p:txBody>
          <a:bodyPr vert="horz" lIns="91440" tIns="45720" rIns="91440" bIns="45720" rtlCol="0">
            <a:normAutofit/>
          </a:bodyPr>
          <a:lstStyle>
            <a:lvl1pPr marL="347472" indent="-347472">
              <a:spcAft>
                <a:spcPts val="1200"/>
              </a:spcAft>
              <a:tabLst/>
              <a:defRPr>
                <a:solidFill>
                  <a:srgbClr val="004762"/>
                </a:solidFill>
              </a:defRPr>
            </a:lvl1pPr>
            <a:lvl2pPr>
              <a:spcAft>
                <a:spcPts val="1200"/>
              </a:spcAft>
              <a:defRPr sz="2600">
                <a:solidFill>
                  <a:srgbClr val="004762"/>
                </a:solidFill>
              </a:defRPr>
            </a:lvl2pPr>
            <a:lvl3pPr>
              <a:spcAft>
                <a:spcPts val="1200"/>
              </a:spcAft>
              <a:defRPr sz="2400">
                <a:solidFill>
                  <a:srgbClr val="004762"/>
                </a:solidFill>
              </a:defRPr>
            </a:lvl3pPr>
            <a:lvl4pPr>
              <a:spcAft>
                <a:spcPts val="1200"/>
              </a:spcAft>
              <a:defRPr sz="2200">
                <a:solidFill>
                  <a:srgbClr val="004762"/>
                </a:solidFill>
              </a:defRPr>
            </a:lvl4pPr>
            <a:lvl5pPr>
              <a:spcAft>
                <a:spcPts val="1200"/>
              </a:spcAft>
              <a:defRPr sz="2200">
                <a:solidFill>
                  <a:srgbClr val="004762"/>
                </a:solidFill>
              </a:defRPr>
            </a:lvl5pPr>
            <a:lvl6pPr>
              <a:defRPr>
                <a:solidFill>
                  <a:srgbClr val="00476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319315" y="98652"/>
            <a:ext cx="8729950" cy="1143000"/>
          </a:xfrm>
          <a:prstGeom prst="rect">
            <a:avLst/>
          </a:prstGeom>
        </p:spPr>
        <p:txBody>
          <a:bodyPr vert="horz" lIns="91440" tIns="45720" rIns="91440" bIns="45720" rtlCol="0" anchor="ctr">
            <a:normAutofit/>
          </a:bodyPr>
          <a:lstStyle>
            <a:lvl1pPr>
              <a:defRPr sz="3200" baseline="0"/>
            </a:lvl1pPr>
          </a:lstStyle>
          <a:p>
            <a:r>
              <a:rPr lang="en-US" dirty="0"/>
              <a:t>Activity Slide</a:t>
            </a:r>
          </a:p>
        </p:txBody>
      </p:sp>
      <p:sp>
        <p:nvSpPr>
          <p:cNvPr id="10" name="Rectangle 9"/>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4062906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ctivity Slide">
    <p:spTree>
      <p:nvGrpSpPr>
        <p:cNvPr id="1" name=""/>
        <p:cNvGrpSpPr/>
        <p:nvPr/>
      </p:nvGrpSpPr>
      <p:grpSpPr>
        <a:xfrm>
          <a:off x="0" y="0"/>
          <a:ext cx="0" cy="0"/>
          <a:chOff x="0" y="0"/>
          <a:chExt cx="0" cy="0"/>
        </a:xfrm>
      </p:grpSpPr>
      <p:pic>
        <p:nvPicPr>
          <p:cNvPr id="5" name="Picture 4" descr="Student-locker-150dpi.jpg"/>
          <p:cNvPicPr>
            <a:picLocks noChangeAspect="1"/>
          </p:cNvPicPr>
          <p:nvPr userDrawn="1"/>
        </p:nvPicPr>
        <p:blipFill rotWithShape="1">
          <a:blip r:embed="rId2">
            <a:extLst>
              <a:ext uri="{28A0092B-C50C-407E-A947-70E740481C1C}">
                <a14:useLocalDpi xmlns:a14="http://schemas.microsoft.com/office/drawing/2010/main" val="0"/>
              </a:ext>
            </a:extLst>
          </a:blip>
          <a:srcRect l="16021" t="2405" r="19532" b="-148"/>
          <a:stretch/>
        </p:blipFill>
        <p:spPr>
          <a:xfrm>
            <a:off x="7078421" y="1506089"/>
            <a:ext cx="2065579" cy="2088501"/>
          </a:xfrm>
          <a:prstGeom prst="rect">
            <a:avLst/>
          </a:prstGeom>
        </p:spPr>
      </p:pic>
      <p:pic>
        <p:nvPicPr>
          <p:cNvPr id="6" name="Picture 5" descr="iStock_20423287_PPT.jpg"/>
          <p:cNvPicPr>
            <a:picLocks noChangeAspect="1"/>
          </p:cNvPicPr>
          <p:nvPr userDrawn="1"/>
        </p:nvPicPr>
        <p:blipFill rotWithShape="1">
          <a:blip r:embed="rId3">
            <a:extLst>
              <a:ext uri="{28A0092B-C50C-407E-A947-70E740481C1C}">
                <a14:useLocalDpi xmlns:a14="http://schemas.microsoft.com/office/drawing/2010/main" val="0"/>
              </a:ext>
            </a:extLst>
          </a:blip>
          <a:srcRect l="1284" t="12221" b="19919"/>
          <a:stretch/>
        </p:blipFill>
        <p:spPr>
          <a:xfrm>
            <a:off x="7077285" y="3817794"/>
            <a:ext cx="2063347" cy="946059"/>
          </a:xfrm>
          <a:prstGeom prst="rect">
            <a:avLst/>
          </a:prstGeom>
        </p:spPr>
      </p:pic>
      <p:pic>
        <p:nvPicPr>
          <p:cNvPr id="7" name="Picture 6" descr="iStock_40973368_PPT.jpg"/>
          <p:cNvPicPr>
            <a:picLocks noChangeAspect="1"/>
          </p:cNvPicPr>
          <p:nvPr userDrawn="1"/>
        </p:nvPicPr>
        <p:blipFill rotWithShape="1">
          <a:blip r:embed="rId4">
            <a:extLst>
              <a:ext uri="{28A0092B-C50C-407E-A947-70E740481C1C}">
                <a14:useLocalDpi xmlns:a14="http://schemas.microsoft.com/office/drawing/2010/main" val="0"/>
              </a:ext>
            </a:extLst>
          </a:blip>
          <a:srcRect l="8448" t="17506" r="7993" b="24865"/>
          <a:stretch/>
        </p:blipFill>
        <p:spPr>
          <a:xfrm>
            <a:off x="7076291" y="4977165"/>
            <a:ext cx="2061399" cy="948276"/>
          </a:xfrm>
          <a:prstGeom prst="rect">
            <a:avLst/>
          </a:prstGeom>
        </p:spPr>
      </p:pic>
      <p:sp>
        <p:nvSpPr>
          <p:cNvPr id="8" name="Text Placeholder 1"/>
          <p:cNvSpPr>
            <a:spLocks noGrp="1"/>
          </p:cNvSpPr>
          <p:nvPr>
            <p:ph idx="1"/>
          </p:nvPr>
        </p:nvSpPr>
        <p:spPr>
          <a:xfrm>
            <a:off x="457200" y="1600200"/>
            <a:ext cx="6243638" cy="4525963"/>
          </a:xfrm>
          <a:prstGeom prst="rect">
            <a:avLst/>
          </a:prstGeom>
        </p:spPr>
        <p:txBody>
          <a:bodyPr vert="horz" lIns="91440" tIns="45720" rIns="91440" bIns="45720" rtlCol="0">
            <a:normAutofit/>
          </a:bodyPr>
          <a:lstStyle>
            <a:lvl1pPr marL="347472" indent="-347472">
              <a:spcAft>
                <a:spcPts val="1200"/>
              </a:spcAft>
              <a:tabLst/>
              <a:defRPr>
                <a:solidFill>
                  <a:srgbClr val="004762"/>
                </a:solidFill>
              </a:defRPr>
            </a:lvl1pPr>
            <a:lvl2pPr>
              <a:spcAft>
                <a:spcPts val="1200"/>
              </a:spcAft>
              <a:defRPr sz="2600">
                <a:solidFill>
                  <a:srgbClr val="004762"/>
                </a:solidFill>
              </a:defRPr>
            </a:lvl2pPr>
            <a:lvl3pPr>
              <a:spcAft>
                <a:spcPts val="1200"/>
              </a:spcAft>
              <a:defRPr sz="2400">
                <a:solidFill>
                  <a:srgbClr val="004762"/>
                </a:solidFill>
              </a:defRPr>
            </a:lvl3pPr>
            <a:lvl4pPr>
              <a:spcAft>
                <a:spcPts val="1200"/>
              </a:spcAft>
              <a:defRPr sz="2200">
                <a:solidFill>
                  <a:srgbClr val="004762"/>
                </a:solidFill>
              </a:defRPr>
            </a:lvl4pPr>
            <a:lvl5pPr>
              <a:spcAft>
                <a:spcPts val="1200"/>
              </a:spcAft>
              <a:defRPr sz="2200">
                <a:solidFill>
                  <a:srgbClr val="004762"/>
                </a:solidFill>
              </a:defRPr>
            </a:lvl5pPr>
            <a:lvl6pPr>
              <a:defRPr>
                <a:solidFill>
                  <a:srgbClr val="00476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319315" y="98652"/>
            <a:ext cx="8729950" cy="1143000"/>
          </a:xfrm>
          <a:prstGeom prst="rect">
            <a:avLst/>
          </a:prstGeom>
        </p:spPr>
        <p:txBody>
          <a:bodyPr vert="horz" lIns="91440" tIns="45720" rIns="91440" bIns="45720" rtlCol="0" anchor="ctr">
            <a:normAutofit/>
          </a:bodyPr>
          <a:lstStyle>
            <a:lvl1pPr>
              <a:defRPr sz="3200" baseline="0"/>
            </a:lvl1pPr>
          </a:lstStyle>
          <a:p>
            <a:r>
              <a:rPr lang="en-US" dirty="0"/>
              <a:t>Activity Slide</a:t>
            </a:r>
          </a:p>
        </p:txBody>
      </p:sp>
    </p:spTree>
    <p:extLst>
      <p:ext uri="{BB962C8B-B14F-4D97-AF65-F5344CB8AC3E}">
        <p14:creationId xmlns:p14="http://schemas.microsoft.com/office/powerpoint/2010/main" val="2671207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71135" y="1466164"/>
            <a:ext cx="4175324"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0"/>
          </p:nvPr>
        </p:nvSpPr>
        <p:spPr>
          <a:xfrm>
            <a:off x="219262" y="1459807"/>
            <a:ext cx="4106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5" name="Rectangle 4"/>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72522271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PG">
    <p:spTree>
      <p:nvGrpSpPr>
        <p:cNvPr id="1" name=""/>
        <p:cNvGrpSpPr/>
        <p:nvPr/>
      </p:nvGrpSpPr>
      <p:grpSpPr>
        <a:xfrm>
          <a:off x="0" y="0"/>
          <a:ext cx="0" cy="0"/>
          <a:chOff x="0" y="0"/>
          <a:chExt cx="0" cy="0"/>
        </a:xfrm>
      </p:grpSpPr>
      <p:sp>
        <p:nvSpPr>
          <p:cNvPr id="5"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Rectangle 2"/>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108355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extBox 3"/>
          <p:cNvSpPr txBox="1"/>
          <p:nvPr userDrawn="1"/>
        </p:nvSpPr>
        <p:spPr>
          <a:xfrm>
            <a:off x="338667" y="6214539"/>
            <a:ext cx="948266" cy="369332"/>
          </a:xfrm>
          <a:prstGeom prst="rect">
            <a:avLst/>
          </a:prstGeom>
          <a:noFill/>
        </p:spPr>
        <p:txBody>
          <a:bodyPr wrap="square" rtlCol="0">
            <a:spAutoFit/>
          </a:bodyPr>
          <a:lstStyle/>
          <a:p>
            <a:fld id="{691287D2-91B4-6745-8927-200BAED828D5}" type="slidenum">
              <a:rPr lang="en-US" sz="1800" b="1" smtClean="0">
                <a:solidFill>
                  <a:srgbClr val="F5B61A"/>
                </a:solidFill>
              </a:rPr>
              <a:pPr/>
              <a:t>‹#›</a:t>
            </a:fld>
            <a:endParaRPr lang="en-US" sz="1800" b="1" dirty="0">
              <a:solidFill>
                <a:srgbClr val="F5B61A"/>
              </a:solidFill>
            </a:endParaRPr>
          </a:p>
        </p:txBody>
      </p:sp>
    </p:spTree>
    <p:extLst>
      <p:ext uri="{BB962C8B-B14F-4D97-AF65-F5344CB8AC3E}">
        <p14:creationId xmlns:p14="http://schemas.microsoft.com/office/powerpoint/2010/main" val="22475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vity Slide">
    <p:spTree>
      <p:nvGrpSpPr>
        <p:cNvPr id="1" name=""/>
        <p:cNvGrpSpPr/>
        <p:nvPr/>
      </p:nvGrpSpPr>
      <p:grpSpPr>
        <a:xfrm>
          <a:off x="0" y="0"/>
          <a:ext cx="0" cy="0"/>
          <a:chOff x="0" y="0"/>
          <a:chExt cx="0" cy="0"/>
        </a:xfrm>
      </p:grpSpPr>
      <p:pic>
        <p:nvPicPr>
          <p:cNvPr id="5" name="Picture 4" descr="Student-locker-150dpi.jpg"/>
          <p:cNvPicPr>
            <a:picLocks noChangeAspect="1"/>
          </p:cNvPicPr>
          <p:nvPr userDrawn="1"/>
        </p:nvPicPr>
        <p:blipFill rotWithShape="1">
          <a:blip r:embed="rId2">
            <a:extLst>
              <a:ext uri="{28A0092B-C50C-407E-A947-70E740481C1C}">
                <a14:useLocalDpi xmlns:a14="http://schemas.microsoft.com/office/drawing/2010/main" val="0"/>
              </a:ext>
            </a:extLst>
          </a:blip>
          <a:srcRect l="16021" t="2405" r="19532" b="-148"/>
          <a:stretch/>
        </p:blipFill>
        <p:spPr>
          <a:xfrm>
            <a:off x="7078421" y="1506089"/>
            <a:ext cx="2065579" cy="2088501"/>
          </a:xfrm>
          <a:prstGeom prst="rect">
            <a:avLst/>
          </a:prstGeom>
        </p:spPr>
      </p:pic>
      <p:pic>
        <p:nvPicPr>
          <p:cNvPr id="6" name="Picture 5" descr="iStock_20423287_PPT.jpg"/>
          <p:cNvPicPr>
            <a:picLocks noChangeAspect="1"/>
          </p:cNvPicPr>
          <p:nvPr userDrawn="1"/>
        </p:nvPicPr>
        <p:blipFill rotWithShape="1">
          <a:blip r:embed="rId3">
            <a:extLst>
              <a:ext uri="{28A0092B-C50C-407E-A947-70E740481C1C}">
                <a14:useLocalDpi xmlns:a14="http://schemas.microsoft.com/office/drawing/2010/main" val="0"/>
              </a:ext>
            </a:extLst>
          </a:blip>
          <a:srcRect l="1284" t="12221" b="19919"/>
          <a:stretch/>
        </p:blipFill>
        <p:spPr>
          <a:xfrm>
            <a:off x="7077285" y="3817794"/>
            <a:ext cx="2063347" cy="946059"/>
          </a:xfrm>
          <a:prstGeom prst="rect">
            <a:avLst/>
          </a:prstGeom>
        </p:spPr>
      </p:pic>
      <p:pic>
        <p:nvPicPr>
          <p:cNvPr id="7" name="Picture 6" descr="iStock_40973368_PPT.jpg"/>
          <p:cNvPicPr>
            <a:picLocks noChangeAspect="1"/>
          </p:cNvPicPr>
          <p:nvPr userDrawn="1"/>
        </p:nvPicPr>
        <p:blipFill rotWithShape="1">
          <a:blip r:embed="rId4">
            <a:extLst>
              <a:ext uri="{28A0092B-C50C-407E-A947-70E740481C1C}">
                <a14:useLocalDpi xmlns:a14="http://schemas.microsoft.com/office/drawing/2010/main" val="0"/>
              </a:ext>
            </a:extLst>
          </a:blip>
          <a:srcRect l="8448" t="17506" r="7993" b="24865"/>
          <a:stretch/>
        </p:blipFill>
        <p:spPr>
          <a:xfrm>
            <a:off x="7076291" y="4977165"/>
            <a:ext cx="2061399" cy="948276"/>
          </a:xfrm>
          <a:prstGeom prst="rect">
            <a:avLst/>
          </a:prstGeom>
        </p:spPr>
      </p:pic>
      <p:sp>
        <p:nvSpPr>
          <p:cNvPr id="8" name="Text Placeholder 1"/>
          <p:cNvSpPr>
            <a:spLocks noGrp="1"/>
          </p:cNvSpPr>
          <p:nvPr>
            <p:ph idx="1"/>
          </p:nvPr>
        </p:nvSpPr>
        <p:spPr>
          <a:xfrm>
            <a:off x="457200" y="1600200"/>
            <a:ext cx="6243638" cy="4525963"/>
          </a:xfrm>
          <a:prstGeom prst="rect">
            <a:avLst/>
          </a:prstGeom>
        </p:spPr>
        <p:txBody>
          <a:bodyPr vert="horz" lIns="91440" tIns="45720" rIns="91440" bIns="45720" rtlCol="0">
            <a:normAutofit/>
          </a:bodyPr>
          <a:lstStyle>
            <a:lvl1pPr marL="347472" indent="-347472">
              <a:spcAft>
                <a:spcPts val="1200"/>
              </a:spcAft>
              <a:tabLst/>
              <a:defRPr>
                <a:solidFill>
                  <a:srgbClr val="004762"/>
                </a:solidFill>
              </a:defRPr>
            </a:lvl1pPr>
            <a:lvl2pPr>
              <a:spcAft>
                <a:spcPts val="1200"/>
              </a:spcAft>
              <a:defRPr sz="2600">
                <a:solidFill>
                  <a:srgbClr val="004762"/>
                </a:solidFill>
              </a:defRPr>
            </a:lvl2pPr>
            <a:lvl3pPr>
              <a:spcAft>
                <a:spcPts val="1200"/>
              </a:spcAft>
              <a:defRPr sz="2400">
                <a:solidFill>
                  <a:srgbClr val="004762"/>
                </a:solidFill>
              </a:defRPr>
            </a:lvl3pPr>
            <a:lvl4pPr>
              <a:spcAft>
                <a:spcPts val="1200"/>
              </a:spcAft>
              <a:defRPr sz="2200">
                <a:solidFill>
                  <a:srgbClr val="004762"/>
                </a:solidFill>
              </a:defRPr>
            </a:lvl4pPr>
            <a:lvl5pPr>
              <a:spcAft>
                <a:spcPts val="1200"/>
              </a:spcAft>
              <a:defRPr sz="2200">
                <a:solidFill>
                  <a:srgbClr val="004762"/>
                </a:solidFill>
              </a:defRPr>
            </a:lvl5pPr>
            <a:lvl6pPr>
              <a:defRPr>
                <a:solidFill>
                  <a:srgbClr val="00476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3"/>
          <p:cNvSpPr>
            <a:spLocks noGrp="1"/>
          </p:cNvSpPr>
          <p:nvPr>
            <p:ph type="title" hasCustomPrompt="1"/>
          </p:nvPr>
        </p:nvSpPr>
        <p:spPr>
          <a:xfrm>
            <a:off x="319315" y="98652"/>
            <a:ext cx="8729950" cy="1143000"/>
          </a:xfrm>
          <a:prstGeom prst="rect">
            <a:avLst/>
          </a:prstGeom>
        </p:spPr>
        <p:txBody>
          <a:bodyPr vert="horz" lIns="91440" tIns="45720" rIns="91440" bIns="45720" rtlCol="0" anchor="ctr">
            <a:normAutofit/>
          </a:bodyPr>
          <a:lstStyle>
            <a:lvl1pPr>
              <a:defRPr sz="3200" baseline="0"/>
            </a:lvl1pPr>
          </a:lstStyle>
          <a:p>
            <a:r>
              <a:rPr lang="en-US" dirty="0"/>
              <a:t>Activity Slide</a:t>
            </a:r>
          </a:p>
        </p:txBody>
      </p:sp>
    </p:spTree>
    <p:extLst>
      <p:ext uri="{BB962C8B-B14F-4D97-AF65-F5344CB8AC3E}">
        <p14:creationId xmlns:p14="http://schemas.microsoft.com/office/powerpoint/2010/main" val="1803432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1"/>
            <a:ext cx="9143999" cy="1294189"/>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Text Placeholder 1"/>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spcBef>
                <a:spcPts val="0"/>
              </a:spcBef>
              <a:spcAft>
                <a:spcPts val="1200"/>
              </a:spcAft>
              <a:defRPr>
                <a:solidFill>
                  <a:srgbClr val="004762"/>
                </a:solidFill>
              </a:defRPr>
            </a:lvl1pPr>
            <a:lvl2pPr>
              <a:spcBef>
                <a:spcPts val="0"/>
              </a:spcBef>
              <a:spcAft>
                <a:spcPts val="1200"/>
              </a:spcAft>
              <a:defRPr sz="2600">
                <a:solidFill>
                  <a:srgbClr val="004762"/>
                </a:solidFill>
              </a:defRPr>
            </a:lvl2pPr>
            <a:lvl3pPr>
              <a:spcBef>
                <a:spcPts val="0"/>
              </a:spcBef>
              <a:spcAft>
                <a:spcPts val="1200"/>
              </a:spcAft>
              <a:defRPr sz="2400">
                <a:solidFill>
                  <a:srgbClr val="004762"/>
                </a:solidFill>
              </a:defRPr>
            </a:lvl3pPr>
            <a:lvl4pPr>
              <a:spcBef>
                <a:spcPts val="0"/>
              </a:spcBef>
              <a:spcAft>
                <a:spcPts val="1200"/>
              </a:spcAft>
              <a:defRPr sz="2200">
                <a:solidFill>
                  <a:srgbClr val="004762"/>
                </a:solidFill>
              </a:defRPr>
            </a:lvl4pPr>
            <a:lvl5pPr>
              <a:spcBef>
                <a:spcPts val="0"/>
              </a:spcBef>
              <a:spcAft>
                <a:spcPts val="1200"/>
              </a:spcAft>
              <a:defRPr sz="2200">
                <a:solidFill>
                  <a:srgbClr val="004762"/>
                </a:solidFill>
              </a:defRPr>
            </a:lvl5pPr>
            <a:lvl6pPr>
              <a:defRPr>
                <a:solidFill>
                  <a:srgbClr val="00476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3"/>
          <p:cNvSpPr>
            <a:spLocks noGrp="1"/>
          </p:cNvSpPr>
          <p:nvPr>
            <p:ph type="title" hasCustomPrompt="1"/>
          </p:nvPr>
        </p:nvSpPr>
        <p:spPr>
          <a:xfrm>
            <a:off x="319315" y="98652"/>
            <a:ext cx="8229600" cy="1143000"/>
          </a:xfrm>
          <a:prstGeom prst="rect">
            <a:avLst/>
          </a:prstGeom>
        </p:spPr>
        <p:txBody>
          <a:bodyPr vert="horz" lIns="91440" tIns="45720" rIns="91440" bIns="45720" rtlCol="0" anchor="ctr">
            <a:normAutofit/>
          </a:bodyPr>
          <a:lstStyle>
            <a:lvl1pPr>
              <a:defRPr sz="3200" baseline="0"/>
            </a:lvl1pPr>
          </a:lstStyle>
          <a:p>
            <a:r>
              <a:rPr lang="en-US" dirty="0"/>
              <a:t>Content Slide Starting w/ Bullet</a:t>
            </a:r>
          </a:p>
        </p:txBody>
      </p:sp>
      <p:sp>
        <p:nvSpPr>
          <p:cNvPr id="5" name="Rectangle 4"/>
          <p:cNvSpPr/>
          <p:nvPr userDrawn="1"/>
        </p:nvSpPr>
        <p:spPr>
          <a:xfrm>
            <a:off x="5435212" y="6462252"/>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945308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71135" y="1466164"/>
            <a:ext cx="4175324"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0"/>
          </p:nvPr>
        </p:nvSpPr>
        <p:spPr>
          <a:xfrm>
            <a:off x="219262" y="1459807"/>
            <a:ext cx="4106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C11CACC1-F1CA-394C-BC78-ED7CF27347CD}"/>
              </a:ext>
            </a:extLst>
          </p:cNvPr>
          <p:cNvSpPr txBox="1"/>
          <p:nvPr userDrawn="1"/>
        </p:nvSpPr>
        <p:spPr>
          <a:xfrm>
            <a:off x="6070860" y="6488668"/>
            <a:ext cx="2615940" cy="338554"/>
          </a:xfrm>
          <a:prstGeom prst="rect">
            <a:avLst/>
          </a:prstGeom>
          <a:noFill/>
        </p:spPr>
        <p:txBody>
          <a:bodyPr wrap="square" rtlCol="0">
            <a:spAutoFit/>
          </a:bodyPr>
          <a:lstStyle/>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13145102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456423" y="3244334"/>
            <a:ext cx="231154" cy="369332"/>
          </a:xfrm>
          <a:prstGeom prst="rect">
            <a:avLst/>
          </a:prstGeom>
        </p:spPr>
        <p:txBody>
          <a:bodyPr wrap="none">
            <a:spAutoFit/>
          </a:bodyPr>
          <a:lstStyle/>
          <a:p>
            <a:r>
              <a:rPr lang="sk-SK" b="0" dirty="0">
                <a:effectLst/>
              </a:rPr>
              <a:t> </a:t>
            </a:r>
            <a:endParaRPr lang="en-US" dirty="0"/>
          </a:p>
        </p:txBody>
      </p:sp>
      <p:sp>
        <p:nvSpPr>
          <p:cNvPr id="4" name="Rectangle 3"/>
          <p:cNvSpPr/>
          <p:nvPr userDrawn="1"/>
        </p:nvSpPr>
        <p:spPr>
          <a:xfrm>
            <a:off x="0" y="0"/>
            <a:ext cx="9144000" cy="685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963" y="168690"/>
            <a:ext cx="3145940" cy="893194"/>
          </a:xfrm>
          <a:prstGeom prst="rect">
            <a:avLst/>
          </a:prstGeom>
        </p:spPr>
      </p:pic>
      <p:sp>
        <p:nvSpPr>
          <p:cNvPr id="6" name="Rectangle 5"/>
          <p:cNvSpPr/>
          <p:nvPr userDrawn="1"/>
        </p:nvSpPr>
        <p:spPr>
          <a:xfrm>
            <a:off x="0" y="2123768"/>
            <a:ext cx="9144000" cy="2448232"/>
          </a:xfrm>
          <a:prstGeom prst="rect">
            <a:avLst/>
          </a:prstGeom>
          <a:solidFill>
            <a:srgbClr val="00B0E6"/>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1676400" y="2613294"/>
            <a:ext cx="5791200" cy="1015663"/>
          </a:xfrm>
          <a:prstGeom prst="rect">
            <a:avLst/>
          </a:prstGeom>
          <a:noFill/>
        </p:spPr>
        <p:txBody>
          <a:bodyPr wrap="square" rtlCol="0">
            <a:spAutoFit/>
          </a:bodyPr>
          <a:lstStyle/>
          <a:p>
            <a:pPr algn="ctr"/>
            <a:r>
              <a:rPr lang="en-US" sz="6000" b="1" i="0" u="none" strike="noStrike" kern="1200" dirty="0">
                <a:solidFill>
                  <a:schemeClr val="bg1"/>
                </a:solidFill>
                <a:effectLst/>
                <a:latin typeface="Calibri" charset="0"/>
                <a:ea typeface="Calibri" charset="0"/>
                <a:cs typeface="Calibri" charset="0"/>
              </a:rPr>
              <a:t>INTRODUCTIONS</a:t>
            </a:r>
            <a:endParaRPr lang="en-US" sz="6000" dirty="0">
              <a:solidFill>
                <a:schemeClr val="bg1"/>
              </a:solidFill>
              <a:latin typeface="Calibri" charset="0"/>
              <a:ea typeface="Calibri" charset="0"/>
              <a:cs typeface="Calibri" charset="0"/>
            </a:endParaRPr>
          </a:p>
        </p:txBody>
      </p:sp>
      <p:sp>
        <p:nvSpPr>
          <p:cNvPr id="8" name="TextBox 7"/>
          <p:cNvSpPr txBox="1"/>
          <p:nvPr userDrawn="1"/>
        </p:nvSpPr>
        <p:spPr>
          <a:xfrm>
            <a:off x="2824364" y="3495410"/>
            <a:ext cx="3726425" cy="461665"/>
          </a:xfrm>
          <a:prstGeom prst="rect">
            <a:avLst/>
          </a:prstGeom>
          <a:noFill/>
        </p:spPr>
        <p:txBody>
          <a:bodyPr wrap="square" rtlCol="0">
            <a:spAutoFit/>
          </a:bodyPr>
          <a:lstStyle/>
          <a:p>
            <a:pPr algn="ctr" rtl="0"/>
            <a:r>
              <a:rPr lang="en-US" sz="2400" b="0" i="1" u="none" strike="noStrike" kern="1200" dirty="0">
                <a:solidFill>
                  <a:schemeClr val="bg1"/>
                </a:solidFill>
                <a:effectLst/>
                <a:latin typeface="+mn-lt"/>
                <a:ea typeface="+mn-ea"/>
                <a:cs typeface="+mn-cs"/>
              </a:rPr>
              <a:t>Getting</a:t>
            </a:r>
            <a:r>
              <a:rPr lang="en-US" sz="2400" b="0" i="1" u="none" strike="noStrike" kern="1200" baseline="0" dirty="0">
                <a:solidFill>
                  <a:schemeClr val="bg1"/>
                </a:solidFill>
                <a:effectLst/>
                <a:latin typeface="+mn-lt"/>
                <a:ea typeface="+mn-ea"/>
                <a:cs typeface="+mn-cs"/>
              </a:rPr>
              <a:t> to Know Each Other</a:t>
            </a:r>
            <a:endParaRPr lang="en-US" dirty="0"/>
          </a:p>
        </p:txBody>
      </p:sp>
    </p:spTree>
    <p:extLst>
      <p:ext uri="{BB962C8B-B14F-4D97-AF65-F5344CB8AC3E}">
        <p14:creationId xmlns:p14="http://schemas.microsoft.com/office/powerpoint/2010/main" val="268428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71135" y="1466164"/>
            <a:ext cx="4175324"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0"/>
          </p:nvPr>
        </p:nvSpPr>
        <p:spPr>
          <a:xfrm>
            <a:off x="219262" y="1459807"/>
            <a:ext cx="4106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4286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0298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PG# Activity Slide">
    <p:spTree>
      <p:nvGrpSpPr>
        <p:cNvPr id="1" name=""/>
        <p:cNvGrpSpPr/>
        <p:nvPr/>
      </p:nvGrpSpPr>
      <p:grpSpPr>
        <a:xfrm>
          <a:off x="0" y="0"/>
          <a:ext cx="0" cy="0"/>
          <a:chOff x="0" y="0"/>
          <a:chExt cx="0" cy="0"/>
        </a:xfrm>
      </p:grpSpPr>
      <p:pic>
        <p:nvPicPr>
          <p:cNvPr id="5" name="Picture 4" descr="Student-locker-150dpi.jpg"/>
          <p:cNvPicPr>
            <a:picLocks noChangeAspect="1"/>
          </p:cNvPicPr>
          <p:nvPr userDrawn="1"/>
        </p:nvPicPr>
        <p:blipFill rotWithShape="1">
          <a:blip r:embed="rId2">
            <a:extLst>
              <a:ext uri="{28A0092B-C50C-407E-A947-70E740481C1C}">
                <a14:useLocalDpi xmlns:a14="http://schemas.microsoft.com/office/drawing/2010/main" val="0"/>
              </a:ext>
            </a:extLst>
          </a:blip>
          <a:srcRect l="16021" t="2405" r="19532" b="-148"/>
          <a:stretch/>
        </p:blipFill>
        <p:spPr>
          <a:xfrm>
            <a:off x="7078421" y="1506089"/>
            <a:ext cx="2065579" cy="2088501"/>
          </a:xfrm>
          <a:prstGeom prst="rect">
            <a:avLst/>
          </a:prstGeom>
        </p:spPr>
      </p:pic>
      <p:pic>
        <p:nvPicPr>
          <p:cNvPr id="6" name="Picture 5" descr="iStock_20423287_PPT.jpg"/>
          <p:cNvPicPr>
            <a:picLocks noChangeAspect="1"/>
          </p:cNvPicPr>
          <p:nvPr userDrawn="1"/>
        </p:nvPicPr>
        <p:blipFill rotWithShape="1">
          <a:blip r:embed="rId3">
            <a:extLst>
              <a:ext uri="{28A0092B-C50C-407E-A947-70E740481C1C}">
                <a14:useLocalDpi xmlns:a14="http://schemas.microsoft.com/office/drawing/2010/main" val="0"/>
              </a:ext>
            </a:extLst>
          </a:blip>
          <a:srcRect l="1284" t="12221" b="19919"/>
          <a:stretch/>
        </p:blipFill>
        <p:spPr>
          <a:xfrm>
            <a:off x="7077285" y="3817794"/>
            <a:ext cx="2063347" cy="946059"/>
          </a:xfrm>
          <a:prstGeom prst="rect">
            <a:avLst/>
          </a:prstGeom>
        </p:spPr>
      </p:pic>
      <p:pic>
        <p:nvPicPr>
          <p:cNvPr id="7" name="Picture 6" descr="iStock_40973368_PPT.jpg"/>
          <p:cNvPicPr>
            <a:picLocks noChangeAspect="1"/>
          </p:cNvPicPr>
          <p:nvPr userDrawn="1"/>
        </p:nvPicPr>
        <p:blipFill rotWithShape="1">
          <a:blip r:embed="rId4">
            <a:extLst>
              <a:ext uri="{28A0092B-C50C-407E-A947-70E740481C1C}">
                <a14:useLocalDpi xmlns:a14="http://schemas.microsoft.com/office/drawing/2010/main" val="0"/>
              </a:ext>
            </a:extLst>
          </a:blip>
          <a:srcRect l="8448" t="17506" r="7993" b="24865"/>
          <a:stretch/>
        </p:blipFill>
        <p:spPr>
          <a:xfrm>
            <a:off x="7076291" y="4977165"/>
            <a:ext cx="2061399" cy="948276"/>
          </a:xfrm>
          <a:prstGeom prst="rect">
            <a:avLst/>
          </a:prstGeom>
        </p:spPr>
      </p:pic>
      <p:sp>
        <p:nvSpPr>
          <p:cNvPr id="8" name="Text Placeholder 1"/>
          <p:cNvSpPr>
            <a:spLocks noGrp="1"/>
          </p:cNvSpPr>
          <p:nvPr>
            <p:ph idx="1"/>
          </p:nvPr>
        </p:nvSpPr>
        <p:spPr>
          <a:xfrm>
            <a:off x="457200" y="1600200"/>
            <a:ext cx="6243638" cy="4525963"/>
          </a:xfrm>
          <a:prstGeom prst="rect">
            <a:avLst/>
          </a:prstGeom>
        </p:spPr>
        <p:txBody>
          <a:bodyPr vert="horz" lIns="91440" tIns="45720" rIns="91440" bIns="45720" rtlCol="0">
            <a:normAutofit/>
          </a:bodyPr>
          <a:lstStyle>
            <a:lvl1pPr marL="347472" indent="-347472">
              <a:spcAft>
                <a:spcPts val="1200"/>
              </a:spcAft>
              <a:tabLst/>
              <a:defRPr>
                <a:solidFill>
                  <a:srgbClr val="004762"/>
                </a:solidFill>
              </a:defRPr>
            </a:lvl1pPr>
            <a:lvl2pPr>
              <a:spcAft>
                <a:spcPts val="1200"/>
              </a:spcAft>
              <a:defRPr sz="2600">
                <a:solidFill>
                  <a:srgbClr val="004762"/>
                </a:solidFill>
              </a:defRPr>
            </a:lvl2pPr>
            <a:lvl3pPr>
              <a:spcAft>
                <a:spcPts val="1200"/>
              </a:spcAft>
              <a:defRPr sz="2400">
                <a:solidFill>
                  <a:srgbClr val="004762"/>
                </a:solidFill>
              </a:defRPr>
            </a:lvl3pPr>
            <a:lvl4pPr>
              <a:spcAft>
                <a:spcPts val="1200"/>
              </a:spcAft>
              <a:defRPr sz="2200">
                <a:solidFill>
                  <a:srgbClr val="004762"/>
                </a:solidFill>
              </a:defRPr>
            </a:lvl4pPr>
            <a:lvl5pPr>
              <a:spcAft>
                <a:spcPts val="1200"/>
              </a:spcAft>
              <a:defRPr sz="2200">
                <a:solidFill>
                  <a:srgbClr val="004762"/>
                </a:solidFill>
              </a:defRPr>
            </a:lvl5pPr>
            <a:lvl6pPr>
              <a:defRPr>
                <a:solidFill>
                  <a:srgbClr val="00476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3"/>
          <p:cNvSpPr>
            <a:spLocks noGrp="1"/>
          </p:cNvSpPr>
          <p:nvPr>
            <p:ph type="title" hasCustomPrompt="1"/>
          </p:nvPr>
        </p:nvSpPr>
        <p:spPr>
          <a:xfrm>
            <a:off x="319315" y="98652"/>
            <a:ext cx="8729950" cy="1143000"/>
          </a:xfrm>
          <a:prstGeom prst="rect">
            <a:avLst/>
          </a:prstGeom>
        </p:spPr>
        <p:txBody>
          <a:bodyPr vert="horz" lIns="91440" tIns="45720" rIns="91440" bIns="45720" rtlCol="0" anchor="ctr">
            <a:normAutofit/>
          </a:bodyPr>
          <a:lstStyle>
            <a:lvl1pPr>
              <a:defRPr sz="3200" baseline="0"/>
            </a:lvl1pPr>
          </a:lstStyle>
          <a:p>
            <a:r>
              <a:rPr lang="en-US" dirty="0"/>
              <a:t>Activity Slide</a:t>
            </a:r>
          </a:p>
        </p:txBody>
      </p:sp>
    </p:spTree>
    <p:extLst>
      <p:ext uri="{BB962C8B-B14F-4D97-AF65-F5344CB8AC3E}">
        <p14:creationId xmlns:p14="http://schemas.microsoft.com/office/powerpoint/2010/main" val="77945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rting with bullet- PG">
    <p:spTree>
      <p:nvGrpSpPr>
        <p:cNvPr id="1" name=""/>
        <p:cNvGrpSpPr/>
        <p:nvPr/>
      </p:nvGrpSpPr>
      <p:grpSpPr>
        <a:xfrm>
          <a:off x="0" y="0"/>
          <a:ext cx="0" cy="0"/>
          <a:chOff x="0" y="0"/>
          <a:chExt cx="0" cy="0"/>
        </a:xfrm>
      </p:grpSpPr>
      <p:sp>
        <p:nvSpPr>
          <p:cNvPr id="2" name="Rectangle 1"/>
          <p:cNvSpPr/>
          <p:nvPr userDrawn="1"/>
        </p:nvSpPr>
        <p:spPr>
          <a:xfrm>
            <a:off x="1" y="3"/>
            <a:ext cx="9143999" cy="1294189"/>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3" name="Text Placeholder 1"/>
          <p:cNvSpPr>
            <a:spLocks noGrp="1"/>
          </p:cNvSpPr>
          <p:nvPr>
            <p:ph idx="1"/>
          </p:nvPr>
        </p:nvSpPr>
        <p:spPr>
          <a:xfrm>
            <a:off x="457200" y="1600202"/>
            <a:ext cx="8229600" cy="4525963"/>
          </a:xfrm>
          <a:prstGeom prst="rect">
            <a:avLst/>
          </a:prstGeom>
        </p:spPr>
        <p:txBody>
          <a:bodyPr vert="horz" lIns="91440" tIns="45720" rIns="91440" bIns="45720" rtlCol="0">
            <a:normAutofit/>
          </a:bodyPr>
          <a:lstStyle>
            <a:lvl1pPr>
              <a:spcBef>
                <a:spcPts val="0"/>
              </a:spcBef>
              <a:spcAft>
                <a:spcPts val="900"/>
              </a:spcAft>
              <a:defRPr>
                <a:solidFill>
                  <a:srgbClr val="004762"/>
                </a:solidFill>
              </a:defRPr>
            </a:lvl1pPr>
            <a:lvl2pPr>
              <a:spcBef>
                <a:spcPts val="0"/>
              </a:spcBef>
              <a:spcAft>
                <a:spcPts val="900"/>
              </a:spcAft>
              <a:defRPr sz="1950">
                <a:solidFill>
                  <a:srgbClr val="004762"/>
                </a:solidFill>
              </a:defRPr>
            </a:lvl2pPr>
            <a:lvl3pPr>
              <a:spcBef>
                <a:spcPts val="0"/>
              </a:spcBef>
              <a:spcAft>
                <a:spcPts val="900"/>
              </a:spcAft>
              <a:defRPr sz="1800">
                <a:solidFill>
                  <a:srgbClr val="004762"/>
                </a:solidFill>
              </a:defRPr>
            </a:lvl3pPr>
            <a:lvl4pPr>
              <a:spcBef>
                <a:spcPts val="0"/>
              </a:spcBef>
              <a:spcAft>
                <a:spcPts val="900"/>
              </a:spcAft>
              <a:defRPr sz="1650">
                <a:solidFill>
                  <a:srgbClr val="004762"/>
                </a:solidFill>
              </a:defRPr>
            </a:lvl4pPr>
            <a:lvl5pPr>
              <a:spcBef>
                <a:spcPts val="0"/>
              </a:spcBef>
              <a:spcAft>
                <a:spcPts val="900"/>
              </a:spcAft>
              <a:defRPr sz="1650">
                <a:solidFill>
                  <a:srgbClr val="004762"/>
                </a:solidFill>
              </a:defRPr>
            </a:lvl5pPr>
            <a:lvl6pPr>
              <a:defRPr>
                <a:solidFill>
                  <a:srgbClr val="00476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3"/>
          <p:cNvSpPr>
            <a:spLocks noGrp="1"/>
          </p:cNvSpPr>
          <p:nvPr>
            <p:ph type="title" hasCustomPrompt="1"/>
          </p:nvPr>
        </p:nvSpPr>
        <p:spPr>
          <a:xfrm>
            <a:off x="319315" y="98652"/>
            <a:ext cx="8229600" cy="1143000"/>
          </a:xfrm>
          <a:prstGeom prst="rect">
            <a:avLst/>
          </a:prstGeom>
        </p:spPr>
        <p:txBody>
          <a:bodyPr vert="horz" lIns="91440" tIns="45720" rIns="91440" bIns="45720" rtlCol="0" anchor="ctr">
            <a:normAutofit/>
          </a:bodyPr>
          <a:lstStyle>
            <a:lvl1pPr>
              <a:defRPr sz="2400" baseline="0"/>
            </a:lvl1pPr>
          </a:lstStyle>
          <a:p>
            <a:r>
              <a:rPr lang="en-US" dirty="0"/>
              <a:t>Content Slide Starting w/ Bullet</a:t>
            </a:r>
          </a:p>
        </p:txBody>
      </p:sp>
    </p:spTree>
    <p:extLst>
      <p:ext uri="{BB962C8B-B14F-4D97-AF65-F5344CB8AC3E}">
        <p14:creationId xmlns:p14="http://schemas.microsoft.com/office/powerpoint/2010/main" val="416900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ew Activity Slide with PG #">
    <p:spTree>
      <p:nvGrpSpPr>
        <p:cNvPr id="1" name=""/>
        <p:cNvGrpSpPr/>
        <p:nvPr/>
      </p:nvGrpSpPr>
      <p:grpSpPr>
        <a:xfrm>
          <a:off x="0" y="0"/>
          <a:ext cx="0" cy="0"/>
          <a:chOff x="0" y="0"/>
          <a:chExt cx="0" cy="0"/>
        </a:xfrm>
      </p:grpSpPr>
      <p:sp>
        <p:nvSpPr>
          <p:cNvPr id="4" name="Rectangle 3"/>
          <p:cNvSpPr/>
          <p:nvPr userDrawn="1"/>
        </p:nvSpPr>
        <p:spPr>
          <a:xfrm>
            <a:off x="0" y="0"/>
            <a:ext cx="9144000" cy="1289154"/>
          </a:xfrm>
          <a:prstGeom prst="rect">
            <a:avLst/>
          </a:prstGeom>
          <a:solidFill>
            <a:srgbClr val="E77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latin typeface="Calibri" charset="0"/>
                <a:ea typeface="Calibri" charset="0"/>
                <a:cs typeface="Calibri" charset="0"/>
              </a:defRPr>
            </a:lvl1pPr>
          </a:lstStyle>
          <a:p>
            <a:r>
              <a:rPr lang="en-US" dirty="0"/>
              <a:t>Activity: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056" y="143302"/>
            <a:ext cx="1104900" cy="1016000"/>
          </a:xfrm>
          <a:prstGeom prst="rect">
            <a:avLst/>
          </a:prstGeom>
          <a:ln w="19050">
            <a:solidFill>
              <a:schemeClr val="accent1"/>
            </a:solidFill>
          </a:ln>
        </p:spPr>
      </p:pic>
      <p:sp>
        <p:nvSpPr>
          <p:cNvPr id="6" name="Rectangle 5">
            <a:extLst>
              <a:ext uri="{FF2B5EF4-FFF2-40B4-BE49-F238E27FC236}">
                <a16:creationId xmlns:a16="http://schemas.microsoft.com/office/drawing/2014/main" id="{0D73F9F5-BC34-124B-AC2E-7ABA472ADA22}"/>
              </a:ext>
            </a:extLst>
          </p:cNvPr>
          <p:cNvSpPr/>
          <p:nvPr userDrawn="1"/>
        </p:nvSpPr>
        <p:spPr>
          <a:xfrm>
            <a:off x="5724949" y="6488668"/>
            <a:ext cx="2688557" cy="369332"/>
          </a:xfrm>
          <a:prstGeom prst="rect">
            <a:avLst/>
          </a:prstGeom>
        </p:spPr>
        <p:txBody>
          <a:bodyPr wrap="none">
            <a:spAutoFit/>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Participant Guide page </a:t>
            </a:r>
          </a:p>
        </p:txBody>
      </p:sp>
    </p:spTree>
    <p:extLst>
      <p:ext uri="{BB962C8B-B14F-4D97-AF65-F5344CB8AC3E}">
        <p14:creationId xmlns:p14="http://schemas.microsoft.com/office/powerpoint/2010/main" val="344504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 PG#_Title and Content">
    <p:spTree>
      <p:nvGrpSpPr>
        <p:cNvPr id="1" name=""/>
        <p:cNvGrpSpPr/>
        <p:nvPr/>
      </p:nvGrpSpPr>
      <p:grpSpPr>
        <a:xfrm>
          <a:off x="0" y="0"/>
          <a:ext cx="0" cy="0"/>
          <a:chOff x="0" y="0"/>
          <a:chExt cx="0" cy="0"/>
        </a:xfrm>
      </p:grpSpPr>
      <p:sp>
        <p:nvSpPr>
          <p:cNvPr id="2" name="Rectangle 1"/>
          <p:cNvSpPr/>
          <p:nvPr userDrawn="1"/>
        </p:nvSpPr>
        <p:spPr>
          <a:xfrm>
            <a:off x="0" y="1"/>
            <a:ext cx="9143999" cy="1294189"/>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Text Placeholder 1"/>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spcBef>
                <a:spcPts val="0"/>
              </a:spcBef>
              <a:spcAft>
                <a:spcPts val="1200"/>
              </a:spcAft>
              <a:defRPr>
                <a:solidFill>
                  <a:srgbClr val="004762"/>
                </a:solidFill>
              </a:defRPr>
            </a:lvl1pPr>
            <a:lvl2pPr>
              <a:spcBef>
                <a:spcPts val="0"/>
              </a:spcBef>
              <a:spcAft>
                <a:spcPts val="1200"/>
              </a:spcAft>
              <a:defRPr sz="2600">
                <a:solidFill>
                  <a:srgbClr val="004762"/>
                </a:solidFill>
              </a:defRPr>
            </a:lvl2pPr>
            <a:lvl3pPr>
              <a:spcBef>
                <a:spcPts val="0"/>
              </a:spcBef>
              <a:spcAft>
                <a:spcPts val="1200"/>
              </a:spcAft>
              <a:defRPr sz="2400">
                <a:solidFill>
                  <a:srgbClr val="004762"/>
                </a:solidFill>
              </a:defRPr>
            </a:lvl3pPr>
            <a:lvl4pPr>
              <a:spcBef>
                <a:spcPts val="0"/>
              </a:spcBef>
              <a:spcAft>
                <a:spcPts val="1200"/>
              </a:spcAft>
              <a:defRPr sz="2200">
                <a:solidFill>
                  <a:srgbClr val="004762"/>
                </a:solidFill>
              </a:defRPr>
            </a:lvl4pPr>
            <a:lvl5pPr>
              <a:spcBef>
                <a:spcPts val="0"/>
              </a:spcBef>
              <a:spcAft>
                <a:spcPts val="1200"/>
              </a:spcAft>
              <a:defRPr sz="2200">
                <a:solidFill>
                  <a:srgbClr val="004762"/>
                </a:solidFill>
              </a:defRPr>
            </a:lvl5pPr>
            <a:lvl6pPr>
              <a:defRPr>
                <a:solidFill>
                  <a:srgbClr val="00476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3"/>
          <p:cNvSpPr>
            <a:spLocks noGrp="1"/>
          </p:cNvSpPr>
          <p:nvPr>
            <p:ph type="title" hasCustomPrompt="1"/>
          </p:nvPr>
        </p:nvSpPr>
        <p:spPr>
          <a:xfrm>
            <a:off x="319315" y="98652"/>
            <a:ext cx="8229600" cy="1143000"/>
          </a:xfrm>
          <a:prstGeom prst="rect">
            <a:avLst/>
          </a:prstGeom>
        </p:spPr>
        <p:txBody>
          <a:bodyPr vert="horz" lIns="91440" tIns="45720" rIns="91440" bIns="45720" rtlCol="0" anchor="ctr">
            <a:normAutofit/>
          </a:bodyPr>
          <a:lstStyle>
            <a:lvl1pPr>
              <a:defRPr sz="3200" baseline="0"/>
            </a:lvl1pPr>
          </a:lstStyle>
          <a:p>
            <a:r>
              <a:rPr lang="en-US" dirty="0"/>
              <a:t>Content Slide Starting w/ Bullet</a:t>
            </a:r>
          </a:p>
        </p:txBody>
      </p:sp>
    </p:spTree>
    <p:extLst>
      <p:ext uri="{BB962C8B-B14F-4D97-AF65-F5344CB8AC3E}">
        <p14:creationId xmlns:p14="http://schemas.microsoft.com/office/powerpoint/2010/main" val="301862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4"/>
          <a:stretch>
            <a:fillRect/>
          </a:stretch>
        </p:blipFill>
        <p:spPr>
          <a:xfrm>
            <a:off x="1161765" y="6366714"/>
            <a:ext cx="1211132" cy="371839"/>
          </a:xfrm>
          <a:prstGeom prst="rect">
            <a:avLst/>
          </a:prstGeom>
        </p:spPr>
      </p:pic>
      <p:sp>
        <p:nvSpPr>
          <p:cNvPr id="5" name="Rectangle 4"/>
          <p:cNvSpPr/>
          <p:nvPr userDrawn="1"/>
        </p:nvSpPr>
        <p:spPr>
          <a:xfrm>
            <a:off x="0" y="1"/>
            <a:ext cx="9143999" cy="1294189"/>
          </a:xfrm>
          <a:prstGeom prst="rect">
            <a:avLst/>
          </a:prstGeom>
          <a:solidFill>
            <a:srgbClr val="FFD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Rectangle 7"/>
          <p:cNvSpPr/>
          <p:nvPr userDrawn="1"/>
        </p:nvSpPr>
        <p:spPr>
          <a:xfrm>
            <a:off x="0" y="6432173"/>
            <a:ext cx="9143999" cy="425827"/>
          </a:xfrm>
          <a:prstGeom prst="rect">
            <a:avLst/>
          </a:prstGeom>
          <a:solidFill>
            <a:srgbClr val="00B0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3"/>
          <p:cNvSpPr>
            <a:spLocks noGrp="1"/>
          </p:cNvSpPr>
          <p:nvPr>
            <p:ph type="title"/>
          </p:nvPr>
        </p:nvSpPr>
        <p:spPr>
          <a:xfrm>
            <a:off x="319314" y="98652"/>
            <a:ext cx="8691335" cy="1143000"/>
          </a:xfrm>
          <a:prstGeom prst="rect">
            <a:avLst/>
          </a:prstGeom>
        </p:spPr>
        <p:txBody>
          <a:bodyPr vert="horz" lIns="91440" tIns="45720" rIns="91440" bIns="45720" rtlCol="0" anchor="ctr">
            <a:normAutofit/>
          </a:bodyPr>
          <a:lstStyle/>
          <a:p>
            <a:r>
              <a:rPr lang="en-US" dirty="0"/>
              <a:t>Click to edit Master title style</a:t>
            </a:r>
          </a:p>
        </p:txBody>
      </p:sp>
      <p:sp>
        <p:nvSpPr>
          <p:cNvPr id="15" name="Slide Number Placeholder 5"/>
          <p:cNvSpPr txBox="1">
            <a:spLocks/>
          </p:cNvSpPr>
          <p:nvPr userDrawn="1"/>
        </p:nvSpPr>
        <p:spPr>
          <a:xfrm>
            <a:off x="10561" y="6495869"/>
            <a:ext cx="569884" cy="36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451C7-7957-CE47-AEF9-08FB46439990}" type="slidenum">
              <a:rPr lang="en-US" sz="1600" b="1" i="0" smtClean="0">
                <a:solidFill>
                  <a:schemeClr val="bg1"/>
                </a:solidFill>
                <a:latin typeface="Open Sans Semibold" charset="0"/>
                <a:ea typeface="Open Sans Semibold" charset="0"/>
                <a:cs typeface="Open Sans Semibold" charset="0"/>
              </a:rPr>
              <a:pPr/>
              <a:t>‹#›</a:t>
            </a:fld>
            <a:endParaRPr lang="en-US" sz="1600" b="1" i="0" dirty="0">
              <a:solidFill>
                <a:schemeClr val="bg1"/>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548506332"/>
      </p:ext>
    </p:extLst>
  </p:cSld>
  <p:clrMap bg1="lt1" tx1="dk1" bg2="lt2" tx2="dk2" accent1="accent1" accent2="accent2" accent3="accent3" accent4="accent4" accent5="accent5" accent6="accent6" hlink="hlink" folHlink="folHlink"/>
  <p:sldLayoutIdLst>
    <p:sldLayoutId id="2147483692" r:id="rId1"/>
    <p:sldLayoutId id="2147483677" r:id="rId2"/>
    <p:sldLayoutId id="2147483680" r:id="rId3"/>
    <p:sldLayoutId id="2147483684" r:id="rId4"/>
    <p:sldLayoutId id="2147483687" r:id="rId5"/>
    <p:sldLayoutId id="2147483694" r:id="rId6"/>
    <p:sldLayoutId id="2147483696" r:id="rId7"/>
    <p:sldLayoutId id="2147483699" r:id="rId8"/>
    <p:sldLayoutId id="2147483700" r:id="rId9"/>
    <p:sldLayoutId id="2147483722" r:id="rId10"/>
    <p:sldLayoutId id="2147483723" r:id="rId11"/>
    <p:sldLayoutId id="2147483724" r:id="rId12"/>
  </p:sldLayoutIdLst>
  <p:txStyles>
    <p:titleStyle>
      <a:lvl1pPr algn="l" defTabSz="457200" rtl="0" eaLnBrk="1" latinLnBrk="0" hangingPunct="1">
        <a:spcBef>
          <a:spcPct val="0"/>
        </a:spcBef>
        <a:buNone/>
        <a:defRPr sz="3200" b="1" i="0" kern="1200">
          <a:solidFill>
            <a:srgbClr val="004762"/>
          </a:solidFill>
          <a:latin typeface="Open Sans" charset="0"/>
          <a:ea typeface="Open Sans" charset="0"/>
          <a:cs typeface="Open Sans" charset="0"/>
        </a:defRPr>
      </a:lvl1pPr>
    </p:titleStyle>
    <p:bodyStyle>
      <a:lvl1pPr marL="342900" indent="-342900" algn="l" defTabSz="457200" rtl="0" eaLnBrk="1" latinLnBrk="0" hangingPunct="1">
        <a:spcBef>
          <a:spcPts val="0"/>
        </a:spcBef>
        <a:spcAft>
          <a:spcPts val="1200"/>
        </a:spcAft>
        <a:buClr>
          <a:srgbClr val="00A3E0"/>
        </a:buClr>
        <a:buFont typeface="Arial"/>
        <a:buChar char="•"/>
        <a:defRPr sz="2800" kern="1200">
          <a:solidFill>
            <a:srgbClr val="13163F"/>
          </a:solidFill>
          <a:latin typeface="Open Sans"/>
          <a:ea typeface="+mn-ea"/>
          <a:cs typeface="Open Sans"/>
        </a:defRPr>
      </a:lvl1pPr>
      <a:lvl2pPr marL="742950" indent="-285750" algn="l" defTabSz="457200" rtl="0" eaLnBrk="1" latinLnBrk="0" hangingPunct="1">
        <a:spcBef>
          <a:spcPts val="0"/>
        </a:spcBef>
        <a:spcAft>
          <a:spcPts val="1200"/>
        </a:spcAft>
        <a:buClr>
          <a:srgbClr val="64A70B"/>
        </a:buClr>
        <a:buFont typeface="ArialMT" charset="0"/>
        <a:buChar char="»"/>
        <a:defRPr sz="2600" kern="1200">
          <a:solidFill>
            <a:srgbClr val="13163F"/>
          </a:solidFill>
          <a:latin typeface="Open Sans"/>
          <a:ea typeface="+mn-ea"/>
          <a:cs typeface="Open Sans"/>
        </a:defRPr>
      </a:lvl2pPr>
      <a:lvl3pPr marL="1143000" indent="-228600" algn="l" defTabSz="457200" rtl="0" eaLnBrk="1" latinLnBrk="0" hangingPunct="1">
        <a:spcBef>
          <a:spcPts val="0"/>
        </a:spcBef>
        <a:spcAft>
          <a:spcPts val="1200"/>
        </a:spcAft>
        <a:buClr>
          <a:srgbClr val="0072CE"/>
        </a:buClr>
        <a:buFont typeface="Wingdings" charset="2"/>
        <a:buChar char="§"/>
        <a:defRPr sz="2400" kern="1200">
          <a:solidFill>
            <a:srgbClr val="13163F"/>
          </a:solidFill>
          <a:latin typeface="Open Sans"/>
          <a:ea typeface="+mn-ea"/>
          <a:cs typeface="Open Sans"/>
        </a:defRPr>
      </a:lvl3pPr>
      <a:lvl4pPr marL="1600200" indent="-228600" algn="l" defTabSz="457200" rtl="0" eaLnBrk="1" latinLnBrk="0" hangingPunct="1">
        <a:spcBef>
          <a:spcPts val="0"/>
        </a:spcBef>
        <a:spcAft>
          <a:spcPts val="1200"/>
        </a:spcAft>
        <a:buClr>
          <a:srgbClr val="888888"/>
        </a:buClr>
        <a:buFont typeface=".HelveticaNeueDeskInterface-Regular" charset="-120"/>
        <a:buChar char="–"/>
        <a:defRPr sz="2200" kern="1200">
          <a:solidFill>
            <a:srgbClr val="13163F"/>
          </a:solidFill>
          <a:latin typeface="Open Sans"/>
          <a:ea typeface="+mn-ea"/>
          <a:cs typeface="Open Sans"/>
        </a:defRPr>
      </a:lvl4pPr>
      <a:lvl5pPr marL="2057400" indent="-228600" algn="l" defTabSz="457200" rtl="0" eaLnBrk="1" latinLnBrk="0" hangingPunct="1">
        <a:spcBef>
          <a:spcPts val="0"/>
        </a:spcBef>
        <a:spcAft>
          <a:spcPts val="1200"/>
        </a:spcAft>
        <a:buClr>
          <a:srgbClr val="64A70B"/>
        </a:buClr>
        <a:buFont typeface="Wingdings" charset="2"/>
        <a:buChar char="§"/>
        <a:defRPr sz="2200" kern="1200">
          <a:solidFill>
            <a:srgbClr val="13163F"/>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2"/>
          <a:stretch>
            <a:fillRect/>
          </a:stretch>
        </p:blipFill>
        <p:spPr>
          <a:xfrm>
            <a:off x="1161765" y="6366714"/>
            <a:ext cx="1211132" cy="371839"/>
          </a:xfrm>
          <a:prstGeom prst="rect">
            <a:avLst/>
          </a:prstGeom>
        </p:spPr>
      </p:pic>
      <p:sp>
        <p:nvSpPr>
          <p:cNvPr id="5" name="Rectangle 4"/>
          <p:cNvSpPr/>
          <p:nvPr userDrawn="1"/>
        </p:nvSpPr>
        <p:spPr>
          <a:xfrm>
            <a:off x="0" y="1"/>
            <a:ext cx="9143999" cy="1294189"/>
          </a:xfrm>
          <a:prstGeom prst="rect">
            <a:avLst/>
          </a:prstGeom>
          <a:solidFill>
            <a:srgbClr val="FFD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Rectangle 7"/>
          <p:cNvSpPr/>
          <p:nvPr userDrawn="1"/>
        </p:nvSpPr>
        <p:spPr>
          <a:xfrm>
            <a:off x="0" y="6432173"/>
            <a:ext cx="9143999" cy="425827"/>
          </a:xfrm>
          <a:prstGeom prst="rect">
            <a:avLst/>
          </a:prstGeom>
          <a:solidFill>
            <a:srgbClr val="00B0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3"/>
          <p:cNvSpPr>
            <a:spLocks noGrp="1"/>
          </p:cNvSpPr>
          <p:nvPr>
            <p:ph type="title"/>
          </p:nvPr>
        </p:nvSpPr>
        <p:spPr>
          <a:xfrm>
            <a:off x="319314" y="98652"/>
            <a:ext cx="869133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Slide Number Placeholder 5"/>
          <p:cNvSpPr txBox="1">
            <a:spLocks/>
          </p:cNvSpPr>
          <p:nvPr userDrawn="1"/>
        </p:nvSpPr>
        <p:spPr>
          <a:xfrm>
            <a:off x="10561" y="6495869"/>
            <a:ext cx="569884" cy="36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451C7-7957-CE47-AEF9-08FB46439990}" type="slidenum">
              <a:rPr lang="en-US" sz="1600" b="1" i="0" smtClean="0">
                <a:solidFill>
                  <a:schemeClr val="bg1"/>
                </a:solidFill>
                <a:latin typeface="Open Sans Semibold" charset="0"/>
                <a:ea typeface="Open Sans Semibold" charset="0"/>
                <a:cs typeface="Open Sans Semibold" charset="0"/>
              </a:rPr>
              <a:pPr/>
              <a:t>‹#›</a:t>
            </a:fld>
            <a:endParaRPr lang="en-US" sz="1600" b="1" i="0" dirty="0">
              <a:solidFill>
                <a:schemeClr val="bg1"/>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35037508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p:txStyles>
    <p:titleStyle>
      <a:lvl1pPr algn="l" defTabSz="457200" rtl="0" eaLnBrk="1" latinLnBrk="0" hangingPunct="1">
        <a:spcBef>
          <a:spcPct val="0"/>
        </a:spcBef>
        <a:buNone/>
        <a:defRPr sz="3200" b="1" i="0" kern="1200">
          <a:solidFill>
            <a:srgbClr val="004762"/>
          </a:solidFill>
          <a:latin typeface="Open Sans" charset="0"/>
          <a:ea typeface="Open Sans" charset="0"/>
          <a:cs typeface="Open Sans" charset="0"/>
        </a:defRPr>
      </a:lvl1pPr>
    </p:titleStyle>
    <p:bodyStyle>
      <a:lvl1pPr marL="342900" indent="-342900" algn="l" defTabSz="457200" rtl="0" eaLnBrk="1" latinLnBrk="0" hangingPunct="1">
        <a:spcBef>
          <a:spcPts val="0"/>
        </a:spcBef>
        <a:spcAft>
          <a:spcPts val="1200"/>
        </a:spcAft>
        <a:buClr>
          <a:srgbClr val="00A3E0"/>
        </a:buClr>
        <a:buFont typeface="Arial"/>
        <a:buChar char="•"/>
        <a:defRPr sz="2800" kern="1200">
          <a:solidFill>
            <a:srgbClr val="13163F"/>
          </a:solidFill>
          <a:latin typeface="Open Sans"/>
          <a:ea typeface="+mn-ea"/>
          <a:cs typeface="Open Sans"/>
        </a:defRPr>
      </a:lvl1pPr>
      <a:lvl2pPr marL="742950" indent="-285750" algn="l" defTabSz="457200" rtl="0" eaLnBrk="1" latinLnBrk="0" hangingPunct="1">
        <a:spcBef>
          <a:spcPts val="0"/>
        </a:spcBef>
        <a:spcAft>
          <a:spcPts val="1200"/>
        </a:spcAft>
        <a:buClr>
          <a:srgbClr val="64A70B"/>
        </a:buClr>
        <a:buFont typeface="ArialMT" charset="0"/>
        <a:buChar char="»"/>
        <a:defRPr sz="2600" kern="1200">
          <a:solidFill>
            <a:srgbClr val="13163F"/>
          </a:solidFill>
          <a:latin typeface="Open Sans"/>
          <a:ea typeface="+mn-ea"/>
          <a:cs typeface="Open Sans"/>
        </a:defRPr>
      </a:lvl2pPr>
      <a:lvl3pPr marL="1143000" indent="-228600" algn="l" defTabSz="457200" rtl="0" eaLnBrk="1" latinLnBrk="0" hangingPunct="1">
        <a:spcBef>
          <a:spcPts val="0"/>
        </a:spcBef>
        <a:spcAft>
          <a:spcPts val="1200"/>
        </a:spcAft>
        <a:buClr>
          <a:srgbClr val="0072CE"/>
        </a:buClr>
        <a:buFont typeface="Wingdings" charset="2"/>
        <a:buChar char="§"/>
        <a:defRPr sz="2400" kern="1200">
          <a:solidFill>
            <a:srgbClr val="13163F"/>
          </a:solidFill>
          <a:latin typeface="Open Sans"/>
          <a:ea typeface="+mn-ea"/>
          <a:cs typeface="Open Sans"/>
        </a:defRPr>
      </a:lvl3pPr>
      <a:lvl4pPr marL="1600200" indent="-228600" algn="l" defTabSz="457200" rtl="0" eaLnBrk="1" latinLnBrk="0" hangingPunct="1">
        <a:spcBef>
          <a:spcPts val="0"/>
        </a:spcBef>
        <a:spcAft>
          <a:spcPts val="1200"/>
        </a:spcAft>
        <a:buClr>
          <a:srgbClr val="888888"/>
        </a:buClr>
        <a:buFont typeface=".HelveticaNeueDeskInterface-Regular" charset="-120"/>
        <a:buChar char="–"/>
        <a:defRPr sz="2200" kern="1200">
          <a:solidFill>
            <a:srgbClr val="13163F"/>
          </a:solidFill>
          <a:latin typeface="Open Sans"/>
          <a:ea typeface="+mn-ea"/>
          <a:cs typeface="Open Sans"/>
        </a:defRPr>
      </a:lvl4pPr>
      <a:lvl5pPr marL="2057400" indent="-228600" algn="l" defTabSz="457200" rtl="0" eaLnBrk="1" latinLnBrk="0" hangingPunct="1">
        <a:spcBef>
          <a:spcPts val="0"/>
        </a:spcBef>
        <a:spcAft>
          <a:spcPts val="1200"/>
        </a:spcAft>
        <a:buClr>
          <a:srgbClr val="64A70B"/>
        </a:buClr>
        <a:buFont typeface="Wingdings" charset="2"/>
        <a:buChar char="§"/>
        <a:defRPr sz="2200" kern="1200">
          <a:solidFill>
            <a:srgbClr val="13163F"/>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FnMTHhKdk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jones2@graniteschools.org"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hyperlink" Target="mailto:Amanda.Charlesworth@schools.utah.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es.ed.gov/ncee/wwc/"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all4ed.org/take-action/action-academy/the-economic-case-for-reducing-the-high-school-dropout-rate/"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B5C5ED-8A4D-7540-9118-9B2215C71C9C}"/>
              </a:ext>
            </a:extLst>
          </p:cNvPr>
          <p:cNvSpPr>
            <a:spLocks noGrp="1"/>
          </p:cNvSpPr>
          <p:nvPr>
            <p:ph type="subTitle" idx="1"/>
          </p:nvPr>
        </p:nvSpPr>
        <p:spPr>
          <a:xfrm>
            <a:off x="300276" y="4841718"/>
            <a:ext cx="6370347" cy="1170130"/>
          </a:xfrm>
        </p:spPr>
        <p:txBody>
          <a:bodyPr>
            <a:normAutofit/>
          </a:bodyPr>
          <a:lstStyle/>
          <a:p>
            <a:r>
              <a:rPr lang="en-US" sz="3200" dirty="0">
                <a:latin typeface="+mn-lt"/>
              </a:rPr>
              <a:t>How Can Check &amp; Connect Mentors Benefit You and Your Students? </a:t>
            </a:r>
          </a:p>
        </p:txBody>
      </p:sp>
      <p:sp>
        <p:nvSpPr>
          <p:cNvPr id="5" name="Title 4"/>
          <p:cNvSpPr>
            <a:spLocks noGrp="1"/>
          </p:cNvSpPr>
          <p:nvPr>
            <p:ph type="ctrTitle"/>
          </p:nvPr>
        </p:nvSpPr>
        <p:spPr>
          <a:xfrm>
            <a:off x="300276" y="3874958"/>
            <a:ext cx="6370347" cy="866860"/>
          </a:xfrm>
        </p:spPr>
        <p:txBody>
          <a:bodyPr/>
          <a:lstStyle/>
          <a:p>
            <a:r>
              <a:rPr lang="en-US" dirty="0">
                <a:latin typeface="+mn-lt"/>
                <a:ea typeface="MS PGothic" panose="020B0600070205080204" pitchFamily="34" charset="-128"/>
              </a:rPr>
              <a:t>Introduction to the Model</a:t>
            </a:r>
          </a:p>
        </p:txBody>
      </p:sp>
    </p:spTree>
    <p:extLst>
      <p:ext uri="{BB962C8B-B14F-4D97-AF65-F5344CB8AC3E}">
        <p14:creationId xmlns:p14="http://schemas.microsoft.com/office/powerpoint/2010/main" val="140182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latin typeface="+mj-lt"/>
              </a:rPr>
              <a:t>Implementation Options:</a:t>
            </a:r>
          </a:p>
          <a:p>
            <a:pPr lvl="1"/>
            <a:r>
              <a:rPr lang="en-US" dirty="0">
                <a:latin typeface="+mj-lt"/>
              </a:rPr>
              <a:t>Dedicated Mentors</a:t>
            </a:r>
          </a:p>
          <a:p>
            <a:pPr lvl="2"/>
            <a:r>
              <a:rPr lang="en-US" dirty="0">
                <a:latin typeface="+mj-lt"/>
              </a:rPr>
              <a:t>Sole job is being a C&amp;C Mentor</a:t>
            </a:r>
          </a:p>
          <a:p>
            <a:pPr lvl="2"/>
            <a:r>
              <a:rPr lang="en-US" dirty="0">
                <a:latin typeface="+mj-lt"/>
              </a:rPr>
              <a:t>Caseloads of 30-40+ students</a:t>
            </a:r>
          </a:p>
          <a:p>
            <a:pPr lvl="1"/>
            <a:r>
              <a:rPr lang="en-US" dirty="0">
                <a:latin typeface="+mj-lt"/>
              </a:rPr>
              <a:t>Existing School Staff As Mentors</a:t>
            </a:r>
          </a:p>
          <a:p>
            <a:pPr lvl="2"/>
            <a:r>
              <a:rPr lang="en-US" dirty="0">
                <a:latin typeface="+mj-lt"/>
              </a:rPr>
              <a:t>Teachers or other school staff</a:t>
            </a:r>
          </a:p>
          <a:p>
            <a:pPr lvl="2"/>
            <a:r>
              <a:rPr lang="en-US" dirty="0">
                <a:latin typeface="+mj-lt"/>
              </a:rPr>
              <a:t>Caseloads of 1-5 students (recommend only 1 student during the first year)</a:t>
            </a:r>
          </a:p>
          <a:p>
            <a:pPr lvl="1"/>
            <a:r>
              <a:rPr lang="en-US" dirty="0">
                <a:latin typeface="+mj-lt"/>
              </a:rPr>
              <a:t>Community Volunteers As Mentors</a:t>
            </a:r>
          </a:p>
        </p:txBody>
      </p:sp>
      <p:sp>
        <p:nvSpPr>
          <p:cNvPr id="3" name="Title 2"/>
          <p:cNvSpPr>
            <a:spLocks noGrp="1"/>
          </p:cNvSpPr>
          <p:nvPr>
            <p:ph type="title"/>
          </p:nvPr>
        </p:nvSpPr>
        <p:spPr/>
        <p:txBody>
          <a:bodyPr/>
          <a:lstStyle/>
          <a:p>
            <a:r>
              <a:rPr lang="en-US" dirty="0">
                <a:latin typeface="+mj-lt"/>
              </a:rPr>
              <a:t>C &amp; C Mentors in Utah</a:t>
            </a:r>
          </a:p>
        </p:txBody>
      </p:sp>
    </p:spTree>
    <p:extLst>
      <p:ext uri="{BB962C8B-B14F-4D97-AF65-F5344CB8AC3E}">
        <p14:creationId xmlns:p14="http://schemas.microsoft.com/office/powerpoint/2010/main" val="358966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E0BE9E-1113-4F77-B164-E0C3ADB5DA3B}"/>
              </a:ext>
            </a:extLst>
          </p:cNvPr>
          <p:cNvSpPr>
            <a:spLocks noGrp="1"/>
          </p:cNvSpPr>
          <p:nvPr>
            <p:ph idx="1"/>
          </p:nvPr>
        </p:nvSpPr>
        <p:spPr/>
        <p:txBody>
          <a:bodyPr/>
          <a:lstStyle/>
          <a:p>
            <a:pPr marL="346075" indent="-346075">
              <a:buFont typeface="Arial" panose="020B0604020202020204" pitchFamily="34" charset="0"/>
              <a:buChar char="•"/>
            </a:pPr>
            <a:r>
              <a:rPr lang="en-US" dirty="0">
                <a:latin typeface="+mj-lt"/>
              </a:rPr>
              <a:t>Check = systematically monitoring level of engagement and educational progress</a:t>
            </a:r>
          </a:p>
          <a:p>
            <a:pPr marL="346075" indent="-346075">
              <a:buFont typeface="Arial" panose="020B0604020202020204" pitchFamily="34" charset="0"/>
              <a:buChar char="•"/>
            </a:pPr>
            <a:r>
              <a:rPr lang="en-US" dirty="0">
                <a:latin typeface="+mj-lt"/>
              </a:rPr>
              <a:t>Core component that is non-negotiable</a:t>
            </a:r>
          </a:p>
          <a:p>
            <a:pPr marL="346075" indent="-346075">
              <a:buFont typeface="Arial" panose="020B0604020202020204" pitchFamily="34" charset="0"/>
              <a:buChar char="•"/>
            </a:pPr>
            <a:r>
              <a:rPr lang="en-US" dirty="0">
                <a:latin typeface="+mj-lt"/>
              </a:rPr>
              <a:t>Essential for students at risk of disengagement or dropout</a:t>
            </a:r>
          </a:p>
          <a:p>
            <a:r>
              <a:rPr lang="en-US" dirty="0">
                <a:latin typeface="+mj-lt"/>
              </a:rPr>
              <a:t>Tracking data to help us know how to help</a:t>
            </a:r>
          </a:p>
          <a:p>
            <a:r>
              <a:rPr lang="en-US" dirty="0">
                <a:latin typeface="+mj-lt"/>
              </a:rPr>
              <a:t>Determines the level of risk</a:t>
            </a:r>
          </a:p>
          <a:p>
            <a:r>
              <a:rPr lang="en-US" dirty="0">
                <a:latin typeface="+mj-lt"/>
              </a:rPr>
              <a:t>Finds patterns</a:t>
            </a:r>
          </a:p>
          <a:p>
            <a:endParaRPr lang="en-US" dirty="0">
              <a:latin typeface="+mj-lt"/>
            </a:endParaRPr>
          </a:p>
        </p:txBody>
      </p:sp>
      <p:sp>
        <p:nvSpPr>
          <p:cNvPr id="3" name="Title 2">
            <a:extLst>
              <a:ext uri="{FF2B5EF4-FFF2-40B4-BE49-F238E27FC236}">
                <a16:creationId xmlns:a16="http://schemas.microsoft.com/office/drawing/2014/main" id="{D4B219EB-61D8-48A3-81A6-018381369202}"/>
              </a:ext>
            </a:extLst>
          </p:cNvPr>
          <p:cNvSpPr>
            <a:spLocks noGrp="1"/>
          </p:cNvSpPr>
          <p:nvPr>
            <p:ph type="title"/>
          </p:nvPr>
        </p:nvSpPr>
        <p:spPr/>
        <p:txBody>
          <a:bodyPr/>
          <a:lstStyle/>
          <a:p>
            <a:r>
              <a:rPr lang="en-US" dirty="0">
                <a:latin typeface="+mj-lt"/>
              </a:rPr>
              <a:t>Check</a:t>
            </a:r>
          </a:p>
        </p:txBody>
      </p:sp>
    </p:spTree>
    <p:extLst>
      <p:ext uri="{BB962C8B-B14F-4D97-AF65-F5344CB8AC3E}">
        <p14:creationId xmlns:p14="http://schemas.microsoft.com/office/powerpoint/2010/main" val="239034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0E5CE-7C5B-411D-82BF-04E7F2426CCB}"/>
              </a:ext>
            </a:extLst>
          </p:cNvPr>
          <p:cNvSpPr>
            <a:spLocks noGrp="1"/>
          </p:cNvSpPr>
          <p:nvPr>
            <p:ph idx="1"/>
          </p:nvPr>
        </p:nvSpPr>
        <p:spPr/>
        <p:txBody>
          <a:bodyPr/>
          <a:lstStyle/>
          <a:p>
            <a:r>
              <a:rPr lang="en-US" dirty="0">
                <a:latin typeface="+mj-lt"/>
              </a:rPr>
              <a:t>Formal meeting between the mentor and student, where check data are used to create personalized interventions </a:t>
            </a:r>
          </a:p>
        </p:txBody>
      </p:sp>
      <p:sp>
        <p:nvSpPr>
          <p:cNvPr id="3" name="Title 2">
            <a:extLst>
              <a:ext uri="{FF2B5EF4-FFF2-40B4-BE49-F238E27FC236}">
                <a16:creationId xmlns:a16="http://schemas.microsoft.com/office/drawing/2014/main" id="{78867CEB-EF69-490E-867D-0AE81C9C5B8D}"/>
              </a:ext>
            </a:extLst>
          </p:cNvPr>
          <p:cNvSpPr>
            <a:spLocks noGrp="1"/>
          </p:cNvSpPr>
          <p:nvPr>
            <p:ph type="title"/>
          </p:nvPr>
        </p:nvSpPr>
        <p:spPr/>
        <p:txBody>
          <a:bodyPr/>
          <a:lstStyle/>
          <a:p>
            <a:r>
              <a:rPr lang="en-US" dirty="0">
                <a:latin typeface="+mj-lt"/>
              </a:rPr>
              <a:t>Connect	</a:t>
            </a:r>
          </a:p>
        </p:txBody>
      </p:sp>
      <p:pic>
        <p:nvPicPr>
          <p:cNvPr id="1026" name="Picture 2" descr="Image result for mentoring">
            <a:extLst>
              <a:ext uri="{FF2B5EF4-FFF2-40B4-BE49-F238E27FC236}">
                <a16:creationId xmlns:a16="http://schemas.microsoft.com/office/drawing/2014/main" id="{1012E6D8-7C20-4AFD-9873-6DFC97845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99" y="3248072"/>
            <a:ext cx="60932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3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Tools Mentors Use to Connect </a:t>
            </a:r>
          </a:p>
        </p:txBody>
      </p:sp>
      <p:sp>
        <p:nvSpPr>
          <p:cNvPr id="3" name="TextBox 2"/>
          <p:cNvSpPr txBox="1"/>
          <p:nvPr/>
        </p:nvSpPr>
        <p:spPr>
          <a:xfrm>
            <a:off x="301753" y="5557488"/>
            <a:ext cx="8842247" cy="707886"/>
          </a:xfrm>
          <a:prstGeom prst="rect">
            <a:avLst/>
          </a:prstGeom>
          <a:noFill/>
        </p:spPr>
        <p:txBody>
          <a:bodyPr wrap="square" rtlCol="0">
            <a:spAutoFit/>
          </a:bodyPr>
          <a:lstStyle/>
          <a:p>
            <a:r>
              <a:rPr lang="en-US" sz="2000" b="1" dirty="0">
                <a:solidFill>
                  <a:srgbClr val="004762"/>
                </a:solidFill>
                <a:latin typeface="Calibri" panose="020F0502020204030204" pitchFamily="34" charset="0"/>
                <a:cs typeface="Calibri" panose="020F0502020204030204" pitchFamily="34" charset="0"/>
              </a:rPr>
              <a:t>Definition: </a:t>
            </a:r>
            <a:r>
              <a:rPr lang="en-US" sz="2000" dirty="0">
                <a:solidFill>
                  <a:srgbClr val="004762"/>
                </a:solidFill>
                <a:latin typeface="Calibri" panose="020F0502020204030204" pitchFamily="34" charset="0"/>
                <a:cs typeface="Calibri" panose="020F0502020204030204" pitchFamily="34" charset="0"/>
              </a:rPr>
              <a:t>Simultaneously supporting students in developing a plan for academic success while encouraging the environment to provide support for this plan</a:t>
            </a:r>
          </a:p>
        </p:txBody>
      </p:sp>
      <p:grpSp>
        <p:nvGrpSpPr>
          <p:cNvPr id="14" name="Group 13"/>
          <p:cNvGrpSpPr/>
          <p:nvPr/>
        </p:nvGrpSpPr>
        <p:grpSpPr>
          <a:xfrm>
            <a:off x="2227657" y="1431418"/>
            <a:ext cx="4650660" cy="3968644"/>
            <a:chOff x="2115875" y="1548529"/>
            <a:chExt cx="4650660" cy="3968644"/>
          </a:xfrm>
        </p:grpSpPr>
        <p:sp>
          <p:nvSpPr>
            <p:cNvPr id="15" name="Arc 14"/>
            <p:cNvSpPr/>
            <p:nvPr/>
          </p:nvSpPr>
          <p:spPr>
            <a:xfrm rot="8100000">
              <a:off x="2767912" y="2301785"/>
              <a:ext cx="3215388" cy="3215388"/>
            </a:xfrm>
            <a:prstGeom prst="arc">
              <a:avLst/>
            </a:prstGeom>
            <a:noFill/>
            <a:ln w="152400">
              <a:gradFill>
                <a:gsLst>
                  <a:gs pos="0">
                    <a:srgbClr val="75B208"/>
                  </a:gs>
                  <a:gs pos="100000">
                    <a:srgbClr val="00B0E6"/>
                  </a:gs>
                </a:gsLst>
                <a:lin ang="5400000" scaled="1"/>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a:off x="2737932" y="2301785"/>
              <a:ext cx="3215388" cy="3215388"/>
            </a:xfrm>
            <a:prstGeom prst="arc">
              <a:avLst/>
            </a:prstGeom>
            <a:noFill/>
            <a:ln w="152400">
              <a:gradFill>
                <a:gsLst>
                  <a:gs pos="0">
                    <a:srgbClr val="EF8011"/>
                  </a:gs>
                  <a:gs pos="100000">
                    <a:srgbClr val="75B208"/>
                  </a:gs>
                </a:gsLst>
                <a:lin ang="5400000" scaled="1"/>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Oval 16"/>
            <p:cNvSpPr/>
            <p:nvPr/>
          </p:nvSpPr>
          <p:spPr>
            <a:xfrm>
              <a:off x="3636278" y="3261155"/>
              <a:ext cx="1506511" cy="1506511"/>
            </a:xfrm>
            <a:prstGeom prst="ellipse">
              <a:avLst/>
            </a:prstGeom>
            <a:solidFill>
              <a:srgbClr val="0088D8"/>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a:latin typeface="Open Sans" charset="0"/>
                  <a:ea typeface="Open Sans" charset="0"/>
                  <a:cs typeface="Open Sans" charset="0"/>
                </a:rPr>
                <a:t>Student</a:t>
              </a:r>
            </a:p>
          </p:txBody>
        </p:sp>
        <p:sp>
          <p:nvSpPr>
            <p:cNvPr id="18" name="Arc 17"/>
            <p:cNvSpPr/>
            <p:nvPr/>
          </p:nvSpPr>
          <p:spPr>
            <a:xfrm flipH="1">
              <a:off x="2767912" y="2301785"/>
              <a:ext cx="3215388" cy="3215388"/>
            </a:xfrm>
            <a:prstGeom prst="arc">
              <a:avLst/>
            </a:prstGeom>
            <a:ln w="152400">
              <a:gradFill>
                <a:gsLst>
                  <a:gs pos="0">
                    <a:srgbClr val="EF8011"/>
                  </a:gs>
                  <a:gs pos="100000">
                    <a:srgbClr val="00B0E6"/>
                  </a:gs>
                </a:gsLst>
                <a:lin ang="5400000" scaled="1"/>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Oval 20"/>
            <p:cNvSpPr/>
            <p:nvPr/>
          </p:nvSpPr>
          <p:spPr>
            <a:xfrm>
              <a:off x="5260024" y="3729597"/>
              <a:ext cx="1506511" cy="1506511"/>
            </a:xfrm>
            <a:prstGeom prst="ellipse">
              <a:avLst/>
            </a:prstGeom>
            <a:solidFill>
              <a:srgbClr val="75B2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Open Sans" charset="0"/>
                  <a:ea typeface="Open Sans" charset="0"/>
                  <a:cs typeface="Open Sans" charset="0"/>
                </a:rPr>
                <a:t>School</a:t>
              </a:r>
              <a:endParaRPr lang="en-US" dirty="0">
                <a:latin typeface="Open Sans" charset="0"/>
                <a:ea typeface="Open Sans" charset="0"/>
                <a:cs typeface="Open Sans" charset="0"/>
              </a:endParaRPr>
            </a:p>
          </p:txBody>
        </p:sp>
        <p:sp>
          <p:nvSpPr>
            <p:cNvPr id="22" name="Oval 21"/>
            <p:cNvSpPr/>
            <p:nvPr/>
          </p:nvSpPr>
          <p:spPr>
            <a:xfrm>
              <a:off x="3586363" y="1548529"/>
              <a:ext cx="1506511" cy="1506511"/>
            </a:xfrm>
            <a:prstGeom prst="ellipse">
              <a:avLst/>
            </a:prstGeom>
            <a:solidFill>
              <a:srgbClr val="EF80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Open Sans" charset="0"/>
                  <a:ea typeface="Open Sans" charset="0"/>
                  <a:cs typeface="Open Sans" charset="0"/>
                </a:rPr>
                <a:t>Home</a:t>
              </a:r>
            </a:p>
          </p:txBody>
        </p:sp>
        <p:sp>
          <p:nvSpPr>
            <p:cNvPr id="24" name="Oval 23"/>
            <p:cNvSpPr/>
            <p:nvPr/>
          </p:nvSpPr>
          <p:spPr>
            <a:xfrm>
              <a:off x="2115875" y="3808296"/>
              <a:ext cx="1506511" cy="1506511"/>
            </a:xfrm>
            <a:prstGeom prst="ellipse">
              <a:avLst/>
            </a:prstGeom>
            <a:solidFill>
              <a:srgbClr val="00B0E6"/>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normAutofit/>
            </a:bodyPr>
            <a:lstStyle/>
            <a:p>
              <a:pPr algn="ctr"/>
              <a:r>
                <a:rPr lang="en-US" dirty="0">
                  <a:latin typeface="Open Sans" charset="0"/>
                  <a:ea typeface="Open Sans" charset="0"/>
                  <a:cs typeface="Open Sans" charset="0"/>
                </a:rPr>
                <a:t>Community</a:t>
              </a:r>
            </a:p>
          </p:txBody>
        </p:sp>
      </p:grpSp>
      <p:sp>
        <p:nvSpPr>
          <p:cNvPr id="5" name="Rectangle 4">
            <a:extLst>
              <a:ext uri="{FF2B5EF4-FFF2-40B4-BE49-F238E27FC236}">
                <a16:creationId xmlns:a16="http://schemas.microsoft.com/office/drawing/2014/main" id="{2334F194-4919-4EEF-A4A7-283748DF55BE}"/>
              </a:ext>
            </a:extLst>
          </p:cNvPr>
          <p:cNvSpPr/>
          <p:nvPr/>
        </p:nvSpPr>
        <p:spPr>
          <a:xfrm>
            <a:off x="244539" y="1594864"/>
            <a:ext cx="2870727" cy="400110"/>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rPr>
              <a:t>Person-Environment Fit</a:t>
            </a:r>
          </a:p>
        </p:txBody>
      </p:sp>
    </p:spTree>
    <p:extLst>
      <p:ext uri="{BB962C8B-B14F-4D97-AF65-F5344CB8AC3E}">
        <p14:creationId xmlns:p14="http://schemas.microsoft.com/office/powerpoint/2010/main" val="183837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noAutofit/>
          </a:bodyPr>
          <a:lstStyle/>
          <a:p>
            <a:r>
              <a:rPr lang="en-US" dirty="0">
                <a:latin typeface="Calibri" panose="020F0502020204030204" pitchFamily="34" charset="0"/>
                <a:cs typeface="Calibri" panose="020F0502020204030204" pitchFamily="34" charset="0"/>
              </a:rPr>
              <a:t>Tools Mentors Use to Connect </a:t>
            </a:r>
          </a:p>
        </p:txBody>
      </p:sp>
      <p:graphicFrame>
        <p:nvGraphicFramePr>
          <p:cNvPr id="3" name="Diagram 2"/>
          <p:cNvGraphicFramePr/>
          <p:nvPr>
            <p:extLst>
              <p:ext uri="{D42A27DB-BD31-4B8C-83A1-F6EECF244321}">
                <p14:modId xmlns:p14="http://schemas.microsoft.com/office/powerpoint/2010/main" val="1564050591"/>
              </p:ext>
            </p:extLst>
          </p:nvPr>
        </p:nvGraphicFramePr>
        <p:xfrm>
          <a:off x="328500" y="1706400"/>
          <a:ext cx="794228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181FC67A-B7B7-43D2-8E6A-EA146FD6C88A}"/>
              </a:ext>
            </a:extLst>
          </p:cNvPr>
          <p:cNvSpPr/>
          <p:nvPr/>
        </p:nvSpPr>
        <p:spPr>
          <a:xfrm>
            <a:off x="128870" y="1434352"/>
            <a:ext cx="2238498" cy="400110"/>
          </a:xfrm>
          <a:prstGeom prst="rect">
            <a:avLst/>
          </a:prstGeom>
        </p:spPr>
        <p:txBody>
          <a:bodyPr wrap="none">
            <a:spAutoFit/>
          </a:bodyPr>
          <a:lstStyle/>
          <a:p>
            <a:r>
              <a:rPr lang="en-US" sz="2000" b="1" dirty="0">
                <a:latin typeface="Calibri" panose="020F0502020204030204" pitchFamily="34" charset="0"/>
                <a:cs typeface="Calibri" panose="020F0502020204030204" pitchFamily="34" charset="0"/>
              </a:rPr>
              <a:t>Reflective Listening</a:t>
            </a:r>
          </a:p>
        </p:txBody>
      </p:sp>
    </p:spTree>
    <p:extLst>
      <p:ext uri="{BB962C8B-B14F-4D97-AF65-F5344CB8AC3E}">
        <p14:creationId xmlns:p14="http://schemas.microsoft.com/office/powerpoint/2010/main" val="16045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04AD1-20E1-4ACA-96D8-CBDF77C68F0F}"/>
              </a:ext>
            </a:extLst>
          </p:cNvPr>
          <p:cNvSpPr>
            <a:spLocks noGrp="1"/>
          </p:cNvSpPr>
          <p:nvPr>
            <p:ph idx="1"/>
          </p:nvPr>
        </p:nvSpPr>
        <p:spPr/>
        <p:txBody>
          <a:bodyPr/>
          <a:lstStyle/>
          <a:p>
            <a:pPr marL="0" indent="0">
              <a:buNone/>
            </a:pPr>
            <a:r>
              <a:rPr lang="en-US" b="1" dirty="0">
                <a:latin typeface="+mj-lt"/>
              </a:rPr>
              <a:t>Problem Solving Skills </a:t>
            </a:r>
          </a:p>
          <a:p>
            <a:pPr marL="457200" indent="-457200">
              <a:buFont typeface="+mj-lt"/>
              <a:buAutoNum type="arabicPeriod"/>
            </a:pPr>
            <a:r>
              <a:rPr lang="en-US" dirty="0">
                <a:latin typeface="+mj-lt"/>
              </a:rPr>
              <a:t>Stop. Think about the problem.</a:t>
            </a:r>
          </a:p>
          <a:p>
            <a:pPr marL="457200" indent="-457200">
              <a:buFont typeface="+mj-lt"/>
              <a:buAutoNum type="arabicPeriod"/>
            </a:pPr>
            <a:r>
              <a:rPr lang="en-US" dirty="0">
                <a:latin typeface="+mj-lt"/>
              </a:rPr>
              <a:t>What are some choices?</a:t>
            </a:r>
          </a:p>
          <a:p>
            <a:pPr marL="457200" indent="-457200">
              <a:buFont typeface="+mj-lt"/>
              <a:buAutoNum type="arabicPeriod"/>
            </a:pPr>
            <a:r>
              <a:rPr lang="en-US" dirty="0">
                <a:latin typeface="+mj-lt"/>
              </a:rPr>
              <a:t>Choose one.</a:t>
            </a:r>
          </a:p>
          <a:p>
            <a:pPr marL="457200" indent="-457200">
              <a:buFont typeface="+mj-lt"/>
              <a:buAutoNum type="arabicPeriod"/>
            </a:pPr>
            <a:r>
              <a:rPr lang="en-US" dirty="0">
                <a:latin typeface="+mj-lt"/>
              </a:rPr>
              <a:t>Do it.</a:t>
            </a:r>
          </a:p>
          <a:p>
            <a:pPr marL="457200" indent="-457200">
              <a:buFont typeface="+mj-lt"/>
              <a:buAutoNum type="arabicPeriod"/>
            </a:pPr>
            <a:r>
              <a:rPr lang="en-US" dirty="0">
                <a:latin typeface="+mj-lt"/>
              </a:rPr>
              <a:t>How did it work?</a:t>
            </a:r>
          </a:p>
        </p:txBody>
      </p:sp>
      <p:sp>
        <p:nvSpPr>
          <p:cNvPr id="3" name="Title 2">
            <a:extLst>
              <a:ext uri="{FF2B5EF4-FFF2-40B4-BE49-F238E27FC236}">
                <a16:creationId xmlns:a16="http://schemas.microsoft.com/office/drawing/2014/main" id="{E518F60B-385A-4211-B5B7-0707DD6D2A53}"/>
              </a:ext>
            </a:extLst>
          </p:cNvPr>
          <p:cNvSpPr>
            <a:spLocks noGrp="1"/>
          </p:cNvSpPr>
          <p:nvPr>
            <p:ph type="title"/>
          </p:nvPr>
        </p:nvSpPr>
        <p:spPr/>
        <p:txBody>
          <a:bodyPr/>
          <a:lstStyle/>
          <a:p>
            <a:r>
              <a:rPr lang="en-US" dirty="0">
                <a:latin typeface="+mj-lt"/>
              </a:rPr>
              <a:t>Tools Mentors Use to Connect </a:t>
            </a:r>
          </a:p>
        </p:txBody>
      </p:sp>
    </p:spTree>
    <p:extLst>
      <p:ext uri="{BB962C8B-B14F-4D97-AF65-F5344CB8AC3E}">
        <p14:creationId xmlns:p14="http://schemas.microsoft.com/office/powerpoint/2010/main" val="365843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4471135" y="1466164"/>
            <a:ext cx="4515468" cy="4648200"/>
          </a:xfrm>
          <a:prstGeom prst="rect">
            <a:avLst/>
          </a:prstGeom>
        </p:spPr>
        <p:txBody>
          <a:bodyPr>
            <a:normAutofit fontScale="85000" lnSpcReduction="20000"/>
          </a:bodyPr>
          <a:lstStyle/>
          <a:p>
            <a:pPr marL="0" indent="0">
              <a:lnSpc>
                <a:spcPct val="150000"/>
              </a:lnSpc>
              <a:buNone/>
            </a:pPr>
            <a:r>
              <a:rPr lang="en-US" dirty="0">
                <a:solidFill>
                  <a:schemeClr val="accent1">
                    <a:lumMod val="50000"/>
                  </a:schemeClr>
                </a:solidFill>
                <a:latin typeface="+mj-lt"/>
              </a:rPr>
              <a:t>“Cooperation, coordination, and collaboration between the mentor and family to enhance students’ learning opportunities, educational progress, and school success in four domains: academic, social, behavioral, and emotional.”</a:t>
            </a:r>
          </a:p>
          <a:p>
            <a:pPr marL="0" indent="0">
              <a:lnSpc>
                <a:spcPct val="220000"/>
              </a:lnSpc>
              <a:buNone/>
            </a:pPr>
            <a:r>
              <a:rPr lang="en-US" sz="2200" dirty="0">
                <a:solidFill>
                  <a:schemeClr val="accent1">
                    <a:lumMod val="50000"/>
                  </a:schemeClr>
                </a:solidFill>
                <a:latin typeface="+mj-lt"/>
              </a:rPr>
              <a:t>(Christenson &amp; Sheridan, 2001, p.37) </a:t>
            </a:r>
          </a:p>
        </p:txBody>
      </p:sp>
      <p:sp>
        <p:nvSpPr>
          <p:cNvPr id="2" name="Title 1"/>
          <p:cNvSpPr>
            <a:spLocks noGrp="1"/>
          </p:cNvSpPr>
          <p:nvPr>
            <p:ph type="title"/>
          </p:nvPr>
        </p:nvSpPr>
        <p:spPr/>
        <p:txBody>
          <a:bodyPr/>
          <a:lstStyle/>
          <a:p>
            <a:r>
              <a:rPr lang="en-US" dirty="0">
                <a:latin typeface="+mj-lt"/>
              </a:rPr>
              <a:t>Family Engagement</a:t>
            </a:r>
          </a:p>
        </p:txBody>
      </p:sp>
      <p:pic>
        <p:nvPicPr>
          <p:cNvPr id="8" name="Picture 7" descr="MP90044648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1284" y="2124811"/>
            <a:ext cx="3810492" cy="2540328"/>
          </a:xfrm>
          <a:prstGeom prst="rect">
            <a:avLst/>
          </a:prstGeom>
        </p:spPr>
      </p:pic>
    </p:spTree>
    <p:extLst>
      <p:ext uri="{BB962C8B-B14F-4D97-AF65-F5344CB8AC3E}">
        <p14:creationId xmlns:p14="http://schemas.microsoft.com/office/powerpoint/2010/main" val="383403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FE10A-0B88-49EE-8538-01193512B5F8}"/>
              </a:ext>
            </a:extLst>
          </p:cNvPr>
          <p:cNvSpPr>
            <a:spLocks noGrp="1"/>
          </p:cNvSpPr>
          <p:nvPr>
            <p:ph idx="1"/>
          </p:nvPr>
        </p:nvSpPr>
        <p:spPr/>
        <p:txBody>
          <a:bodyPr/>
          <a:lstStyle/>
          <a:p>
            <a:r>
              <a:rPr lang="en-US" dirty="0">
                <a:solidFill>
                  <a:schemeClr val="accent1">
                    <a:lumMod val="50000"/>
                  </a:schemeClr>
                </a:solidFill>
                <a:latin typeface="+mj-lt"/>
              </a:rPr>
              <a:t>Creates a team</a:t>
            </a:r>
          </a:p>
          <a:p>
            <a:r>
              <a:rPr lang="en-US" dirty="0">
                <a:solidFill>
                  <a:schemeClr val="accent1">
                    <a:lumMod val="50000"/>
                  </a:schemeClr>
                </a:solidFill>
                <a:latin typeface="+mj-lt"/>
              </a:rPr>
              <a:t>RELATIONSHIPS</a:t>
            </a:r>
          </a:p>
          <a:p>
            <a:r>
              <a:rPr lang="en-US" dirty="0">
                <a:solidFill>
                  <a:schemeClr val="accent1">
                    <a:lumMod val="50000"/>
                  </a:schemeClr>
                </a:solidFill>
                <a:latin typeface="+mj-lt"/>
                <a:hlinkClick r:id="rId2">
                  <a:extLst>
                    <a:ext uri="{A12FA001-AC4F-418D-AE19-62706E023703}">
                      <ahyp:hlinkClr xmlns:ahyp="http://schemas.microsoft.com/office/drawing/2018/hyperlinkcolor" val="tx"/>
                    </a:ext>
                  </a:extLst>
                </a:hlinkClick>
              </a:rPr>
              <a:t>Every Kid Needs a Champion – Rita Pierson</a:t>
            </a:r>
          </a:p>
          <a:p>
            <a:pPr marL="0" indent="0">
              <a:buNone/>
            </a:pPr>
            <a:endParaRPr lang="en-US" dirty="0">
              <a:latin typeface="+mj-lt"/>
            </a:endParaRPr>
          </a:p>
        </p:txBody>
      </p:sp>
      <p:sp>
        <p:nvSpPr>
          <p:cNvPr id="3" name="Title 2">
            <a:extLst>
              <a:ext uri="{FF2B5EF4-FFF2-40B4-BE49-F238E27FC236}">
                <a16:creationId xmlns:a16="http://schemas.microsoft.com/office/drawing/2014/main" id="{90D4FBEE-E43A-4D12-8E75-FEB65266F904}"/>
              </a:ext>
            </a:extLst>
          </p:cNvPr>
          <p:cNvSpPr>
            <a:spLocks noGrp="1"/>
          </p:cNvSpPr>
          <p:nvPr>
            <p:ph type="title"/>
          </p:nvPr>
        </p:nvSpPr>
        <p:spPr/>
        <p:txBody>
          <a:bodyPr/>
          <a:lstStyle/>
          <a:p>
            <a:r>
              <a:rPr lang="en-US" dirty="0">
                <a:latin typeface="+mj-lt"/>
              </a:rPr>
              <a:t>Why it Works!</a:t>
            </a:r>
          </a:p>
        </p:txBody>
      </p:sp>
    </p:spTree>
    <p:extLst>
      <p:ext uri="{BB962C8B-B14F-4D97-AF65-F5344CB8AC3E}">
        <p14:creationId xmlns:p14="http://schemas.microsoft.com/office/powerpoint/2010/main" val="222660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p:txBody>
          <a:bodyPr>
            <a:noAutofit/>
          </a:bodyPr>
          <a:lstStyle/>
          <a:p>
            <a:r>
              <a:rPr lang="en-US" sz="2400" dirty="0">
                <a:latin typeface="+mj-lt"/>
              </a:rPr>
              <a:t>Ann Jones – </a:t>
            </a:r>
            <a:r>
              <a:rPr lang="en-US" sz="2400" dirty="0">
                <a:latin typeface="+mj-lt"/>
                <a:hlinkClick r:id="rId3"/>
              </a:rPr>
              <a:t>ajones2@graniteschools.org</a:t>
            </a:r>
            <a:endParaRPr lang="en-US" sz="2400" dirty="0">
              <a:latin typeface="+mj-lt"/>
            </a:endParaRPr>
          </a:p>
          <a:p>
            <a:r>
              <a:rPr lang="en-US" sz="2400" dirty="0">
                <a:latin typeface="+mj-lt"/>
              </a:rPr>
              <a:t>Amanda Charlesworth – </a:t>
            </a:r>
            <a:r>
              <a:rPr lang="en-US" sz="2400" dirty="0">
                <a:latin typeface="+mj-lt"/>
                <a:hlinkClick r:id="rId4"/>
              </a:rPr>
              <a:t>Amanda.Charlesworth@schools.utah.gov</a:t>
            </a:r>
            <a:endParaRPr lang="en-US" sz="2400" dirty="0">
              <a:latin typeface="+mj-lt"/>
            </a:endParaRPr>
          </a:p>
          <a:p>
            <a:endParaRPr lang="en-US" sz="2400" dirty="0">
              <a:latin typeface="+mj-lt"/>
            </a:endParaRPr>
          </a:p>
        </p:txBody>
      </p:sp>
      <p:sp>
        <p:nvSpPr>
          <p:cNvPr id="231426" name="Rectangle 2"/>
          <p:cNvSpPr>
            <a:spLocks noGrp="1" noChangeArrowheads="1"/>
          </p:cNvSpPr>
          <p:nvPr>
            <p:ph type="title"/>
          </p:nvPr>
        </p:nvSpPr>
        <p:spPr/>
        <p:txBody>
          <a:bodyPr>
            <a:normAutofit/>
          </a:bodyPr>
          <a:lstStyle/>
          <a:p>
            <a:r>
              <a:rPr lang="en-US" dirty="0">
                <a:latin typeface="+mj-lt"/>
              </a:rPr>
              <a:t>Resources</a:t>
            </a:r>
            <a:endParaRPr lang="en-US" sz="3600" dirty="0">
              <a:latin typeface="+mj-lt"/>
            </a:endParaRPr>
          </a:p>
        </p:txBody>
      </p:sp>
      <p:sp>
        <p:nvSpPr>
          <p:cNvPr id="10" name="TextBox 9"/>
          <p:cNvSpPr txBox="1">
            <a:spLocks noChangeArrowheads="1"/>
          </p:cNvSpPr>
          <p:nvPr/>
        </p:nvSpPr>
        <p:spPr bwMode="auto">
          <a:xfrm>
            <a:off x="140523" y="6063853"/>
            <a:ext cx="886295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800" dirty="0">
                <a:latin typeface="Open Sans" charset="0"/>
                <a:ea typeface="Open Sans" charset="0"/>
                <a:cs typeface="Open Sans" charset="0"/>
              </a:rPr>
              <a:t>©2018 Regents of the University of Minnesota. All rights reserved. The University of Minnesota is an equal opportunity educator and employer.</a:t>
            </a:r>
          </a:p>
        </p:txBody>
      </p:sp>
      <p:pic>
        <p:nvPicPr>
          <p:cNvPr id="3" name="Picture 2"/>
          <p:cNvPicPr>
            <a:picLocks noChangeAspect="1"/>
          </p:cNvPicPr>
          <p:nvPr/>
        </p:nvPicPr>
        <p:blipFill>
          <a:blip r:embed="rId5"/>
          <a:stretch>
            <a:fillRect/>
          </a:stretch>
        </p:blipFill>
        <p:spPr>
          <a:xfrm>
            <a:off x="1390736" y="3838559"/>
            <a:ext cx="6086758" cy="1728150"/>
          </a:xfrm>
          <a:prstGeom prst="rect">
            <a:avLst/>
          </a:prstGeom>
        </p:spPr>
      </p:pic>
    </p:spTree>
    <p:extLst>
      <p:ext uri="{BB962C8B-B14F-4D97-AF65-F5344CB8AC3E}">
        <p14:creationId xmlns:p14="http://schemas.microsoft.com/office/powerpoint/2010/main" val="34648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F6A79-8319-4472-8277-7FAECEE6E86B}"/>
              </a:ext>
            </a:extLst>
          </p:cNvPr>
          <p:cNvSpPr>
            <a:spLocks noGrp="1"/>
          </p:cNvSpPr>
          <p:nvPr>
            <p:ph idx="1"/>
          </p:nvPr>
        </p:nvSpPr>
        <p:spPr/>
        <p:txBody>
          <a:bodyPr>
            <a:normAutofit/>
          </a:bodyPr>
          <a:lstStyle/>
          <a:p>
            <a:r>
              <a:rPr lang="en-US" dirty="0">
                <a:latin typeface="+mj-lt"/>
              </a:rPr>
              <a:t>Structured Mentoring Intervention</a:t>
            </a:r>
          </a:p>
          <a:p>
            <a:r>
              <a:rPr lang="en-US" dirty="0">
                <a:latin typeface="+mj-lt"/>
              </a:rPr>
              <a:t>Promotes Student Engagement</a:t>
            </a:r>
          </a:p>
          <a:p>
            <a:pPr lvl="1"/>
            <a:r>
              <a:rPr lang="en-US" dirty="0">
                <a:latin typeface="+mj-lt"/>
              </a:rPr>
              <a:t>At School</a:t>
            </a:r>
          </a:p>
          <a:p>
            <a:pPr lvl="1"/>
            <a:r>
              <a:rPr lang="en-US" dirty="0">
                <a:latin typeface="+mj-lt"/>
              </a:rPr>
              <a:t>With Learning</a:t>
            </a:r>
          </a:p>
          <a:p>
            <a:r>
              <a:rPr lang="en-US" dirty="0">
                <a:latin typeface="+mj-lt"/>
              </a:rPr>
              <a:t>Focus On School Completion</a:t>
            </a:r>
          </a:p>
        </p:txBody>
      </p:sp>
      <p:sp>
        <p:nvSpPr>
          <p:cNvPr id="3" name="Title 2">
            <a:extLst>
              <a:ext uri="{FF2B5EF4-FFF2-40B4-BE49-F238E27FC236}">
                <a16:creationId xmlns:a16="http://schemas.microsoft.com/office/drawing/2014/main" id="{7D67056F-497F-4D8A-B02B-A1F23B6B8FB8}"/>
              </a:ext>
            </a:extLst>
          </p:cNvPr>
          <p:cNvSpPr>
            <a:spLocks noGrp="1"/>
          </p:cNvSpPr>
          <p:nvPr>
            <p:ph type="title"/>
          </p:nvPr>
        </p:nvSpPr>
        <p:spPr/>
        <p:txBody>
          <a:bodyPr/>
          <a:lstStyle/>
          <a:p>
            <a:r>
              <a:rPr lang="en-US" dirty="0">
                <a:latin typeface="+mj-lt"/>
              </a:rPr>
              <a:t>What is Check &amp; Connect? </a:t>
            </a:r>
          </a:p>
        </p:txBody>
      </p:sp>
      <p:pic>
        <p:nvPicPr>
          <p:cNvPr id="4" name="Picture 2" descr="C:\Users\Angie\AppData\Local\Microsoft\Windows\Temporary Internet Files\Content.IE5\3ZGUQ2L2\MPj04222970000[1].jpg">
            <a:extLst>
              <a:ext uri="{FF2B5EF4-FFF2-40B4-BE49-F238E27FC236}">
                <a16:creationId xmlns:a16="http://schemas.microsoft.com/office/drawing/2014/main" id="{A52E1228-C3D1-4C00-B1C9-35A64E2357E9}"/>
              </a:ext>
            </a:extLst>
          </p:cNvPr>
          <p:cNvPicPr>
            <a:picLocks noChangeAspect="1" noChangeArrowheads="1"/>
          </p:cNvPicPr>
          <p:nvPr/>
        </p:nvPicPr>
        <p:blipFill>
          <a:blip r:embed="rId2"/>
          <a:stretch>
            <a:fillRect/>
          </a:stretch>
        </p:blipFill>
        <p:spPr bwMode="auto">
          <a:xfrm>
            <a:off x="6419111" y="3148255"/>
            <a:ext cx="2011680" cy="3016046"/>
          </a:xfrm>
          <a:prstGeom prst="rect">
            <a:avLst/>
          </a:prstGeom>
          <a:noFill/>
        </p:spPr>
      </p:pic>
    </p:spTree>
    <p:extLst>
      <p:ext uri="{BB962C8B-B14F-4D97-AF65-F5344CB8AC3E}">
        <p14:creationId xmlns:p14="http://schemas.microsoft.com/office/powerpoint/2010/main" val="11452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2"/>
          <p:cNvSpPr>
            <a:spLocks noGrp="1"/>
          </p:cNvSpPr>
          <p:nvPr>
            <p:ph idx="1"/>
          </p:nvPr>
        </p:nvSpPr>
        <p:spPr/>
        <p:txBody>
          <a:bodyPr>
            <a:normAutofit/>
          </a:bodyPr>
          <a:lstStyle/>
          <a:p>
            <a:pPr marL="0" indent="0">
              <a:buNone/>
            </a:pPr>
            <a:r>
              <a:rPr lang="en-US" dirty="0">
                <a:latin typeface="+mj-lt"/>
              </a:rPr>
              <a:t>Check &amp; Connect has met the evidence standards of the What Works Clearinghouse (2006, 2015): </a:t>
            </a:r>
            <a:r>
              <a:rPr lang="en-US" dirty="0">
                <a:latin typeface="+mj-lt"/>
                <a:hlinkClick r:id="rId3"/>
              </a:rPr>
              <a:t>http://ies.ed.gov/ncee/wwc/</a:t>
            </a:r>
            <a:r>
              <a:rPr lang="en-US" dirty="0">
                <a:latin typeface="+mj-lt"/>
              </a:rPr>
              <a:t> </a:t>
            </a:r>
          </a:p>
          <a:p>
            <a:pPr lvl="1"/>
            <a:r>
              <a:rPr lang="en-US" sz="2600" dirty="0">
                <a:latin typeface="+mj-lt"/>
              </a:rPr>
              <a:t>C&amp;C is the only dropout prevention intervention to show positive effects for staying in school</a:t>
            </a:r>
          </a:p>
        </p:txBody>
      </p:sp>
      <p:sp>
        <p:nvSpPr>
          <p:cNvPr id="296961" name="Title 1"/>
          <p:cNvSpPr>
            <a:spLocks noGrp="1"/>
          </p:cNvSpPr>
          <p:nvPr>
            <p:ph type="title"/>
          </p:nvPr>
        </p:nvSpPr>
        <p:spPr/>
        <p:txBody>
          <a:bodyPr>
            <a:normAutofit/>
          </a:bodyPr>
          <a:lstStyle/>
          <a:p>
            <a:r>
              <a:rPr lang="en-US" sz="3200" dirty="0">
                <a:latin typeface="+mj-lt"/>
              </a:rPr>
              <a:t>Evidence-Based Intervention</a:t>
            </a:r>
          </a:p>
        </p:txBody>
      </p:sp>
      <p:pic>
        <p:nvPicPr>
          <p:cNvPr id="4" name="Picture 3" descr="IES-0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35883" y="4459670"/>
            <a:ext cx="5596463" cy="1354576"/>
          </a:xfrm>
          <a:prstGeom prst="rect">
            <a:avLst/>
          </a:prstGeom>
        </p:spPr>
      </p:pic>
    </p:spTree>
    <p:extLst>
      <p:ext uri="{BB962C8B-B14F-4D97-AF65-F5344CB8AC3E}">
        <p14:creationId xmlns:p14="http://schemas.microsoft.com/office/powerpoint/2010/main" val="26354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3" y="98652"/>
            <a:ext cx="8709286" cy="1143000"/>
          </a:xfrm>
        </p:spPr>
        <p:txBody>
          <a:bodyPr/>
          <a:lstStyle/>
          <a:p>
            <a:r>
              <a:rPr lang="en-US" dirty="0">
                <a:latin typeface="+mj-lt"/>
              </a:rPr>
              <a:t>How Does This Benefit You and Your School? </a:t>
            </a:r>
          </a:p>
        </p:txBody>
      </p:sp>
      <p:sp>
        <p:nvSpPr>
          <p:cNvPr id="6" name="Isosceles Triangle 5"/>
          <p:cNvSpPr>
            <a:spLocks noChangeAspect="1"/>
          </p:cNvSpPr>
          <p:nvPr/>
        </p:nvSpPr>
        <p:spPr>
          <a:xfrm>
            <a:off x="1016309" y="1749425"/>
            <a:ext cx="4691062" cy="4038600"/>
          </a:xfrm>
          <a:prstGeom prst="triangle">
            <a:avLst/>
          </a:prstGeom>
          <a:gradFill flip="none" rotWithShape="1">
            <a:gsLst>
              <a:gs pos="0">
                <a:srgbClr val="9F271F"/>
              </a:gs>
              <a:gs pos="15000">
                <a:srgbClr val="C96A11"/>
              </a:gs>
              <a:gs pos="50000">
                <a:srgbClr val="B2C121"/>
              </a:gs>
              <a:gs pos="40000">
                <a:srgbClr val="FFD441"/>
              </a:gs>
              <a:gs pos="23000">
                <a:srgbClr val="FFC000"/>
              </a:gs>
              <a:gs pos="100000">
                <a:srgbClr val="75B208"/>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44035" name="Group 6"/>
          <p:cNvGrpSpPr>
            <a:grpSpLocks/>
          </p:cNvGrpSpPr>
          <p:nvPr/>
        </p:nvGrpSpPr>
        <p:grpSpPr bwMode="auto">
          <a:xfrm>
            <a:off x="6235908" y="1687513"/>
            <a:ext cx="1978701" cy="4100512"/>
            <a:chOff x="6743701" y="1676400"/>
            <a:chExt cx="1066799" cy="4724400"/>
          </a:xfrm>
        </p:grpSpPr>
        <p:sp>
          <p:nvSpPr>
            <p:cNvPr id="44036" name="Line 13"/>
            <p:cNvSpPr>
              <a:spLocks noChangeAspect="1" noChangeShapeType="1"/>
            </p:cNvSpPr>
            <p:nvPr/>
          </p:nvSpPr>
          <p:spPr bwMode="auto">
            <a:xfrm>
              <a:off x="6992144" y="1676400"/>
              <a:ext cx="569912" cy="0"/>
            </a:xfrm>
            <a:prstGeom prst="line">
              <a:avLst/>
            </a:prstGeom>
            <a:noFill/>
            <a:ln w="95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37" name="Line 14"/>
            <p:cNvSpPr>
              <a:spLocks noChangeAspect="1" noChangeShapeType="1"/>
            </p:cNvSpPr>
            <p:nvPr/>
          </p:nvSpPr>
          <p:spPr bwMode="auto">
            <a:xfrm>
              <a:off x="6992144" y="2514600"/>
              <a:ext cx="569912" cy="0"/>
            </a:xfrm>
            <a:prstGeom prst="line">
              <a:avLst/>
            </a:prstGeom>
            <a:noFill/>
            <a:ln w="95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38" name="Line 15"/>
            <p:cNvSpPr>
              <a:spLocks noChangeAspect="1" noChangeShapeType="1"/>
            </p:cNvSpPr>
            <p:nvPr/>
          </p:nvSpPr>
          <p:spPr bwMode="auto">
            <a:xfrm>
              <a:off x="6992144" y="3581400"/>
              <a:ext cx="569912" cy="0"/>
            </a:xfrm>
            <a:prstGeom prst="line">
              <a:avLst/>
            </a:prstGeom>
            <a:noFill/>
            <a:ln w="95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39" name="Line 16"/>
            <p:cNvSpPr>
              <a:spLocks noChangeAspect="1" noChangeShapeType="1"/>
            </p:cNvSpPr>
            <p:nvPr/>
          </p:nvSpPr>
          <p:spPr bwMode="auto">
            <a:xfrm>
              <a:off x="6992144" y="6400800"/>
              <a:ext cx="569912" cy="0"/>
            </a:xfrm>
            <a:prstGeom prst="line">
              <a:avLst/>
            </a:prstGeom>
            <a:noFill/>
            <a:ln w="9525">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0" name="Line 17"/>
            <p:cNvSpPr>
              <a:spLocks noChangeAspect="1" noChangeShapeType="1"/>
            </p:cNvSpPr>
            <p:nvPr/>
          </p:nvSpPr>
          <p:spPr bwMode="auto">
            <a:xfrm>
              <a:off x="7277100" y="3581400"/>
              <a:ext cx="0" cy="2819400"/>
            </a:xfrm>
            <a:prstGeom prst="line">
              <a:avLst/>
            </a:prstGeom>
            <a:noFill/>
            <a:ln w="9525">
              <a:solidFill>
                <a:srgbClr val="00008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44041" name="Line 18"/>
            <p:cNvSpPr>
              <a:spLocks noChangeAspect="1" noChangeShapeType="1"/>
            </p:cNvSpPr>
            <p:nvPr/>
          </p:nvSpPr>
          <p:spPr bwMode="auto">
            <a:xfrm>
              <a:off x="7277100" y="1676400"/>
              <a:ext cx="0" cy="838200"/>
            </a:xfrm>
            <a:prstGeom prst="line">
              <a:avLst/>
            </a:prstGeom>
            <a:noFill/>
            <a:ln w="9525">
              <a:solidFill>
                <a:srgbClr val="00008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44042" name="Line 19"/>
            <p:cNvSpPr>
              <a:spLocks noChangeAspect="1" noChangeShapeType="1"/>
            </p:cNvSpPr>
            <p:nvPr/>
          </p:nvSpPr>
          <p:spPr bwMode="auto">
            <a:xfrm>
              <a:off x="7277100" y="2514600"/>
              <a:ext cx="0" cy="1066800"/>
            </a:xfrm>
            <a:prstGeom prst="line">
              <a:avLst/>
            </a:prstGeom>
            <a:noFill/>
            <a:ln w="9525">
              <a:solidFill>
                <a:srgbClr val="00008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20"/>
            <p:cNvSpPr txBox="1">
              <a:spLocks noChangeArrowheads="1"/>
            </p:cNvSpPr>
            <p:nvPr/>
          </p:nvSpPr>
          <p:spPr bwMode="auto">
            <a:xfrm>
              <a:off x="6743701" y="4747419"/>
              <a:ext cx="1066799" cy="487362"/>
            </a:xfrm>
            <a:prstGeom prst="roundRect">
              <a:avLst/>
            </a:prstGeom>
            <a:solidFill>
              <a:srgbClr val="75B208"/>
            </a:solidFill>
            <a:ln w="9525">
              <a:noFill/>
              <a:miter lim="800000"/>
              <a:headEnd/>
              <a:tailEnd/>
            </a:ln>
            <a:effectLst>
              <a:innerShdw>
                <a:prstClr val="black"/>
              </a:innerShdw>
            </a:effectLst>
          </p:spPr>
          <p:txBody>
            <a:bodyPr lIns="0" tIns="0" rIns="0" bIns="0" anchor="ctr" anchorCtr="0"/>
            <a:lstStyle/>
            <a:p>
              <a:pPr algn="ctr">
                <a:defRPr/>
              </a:pPr>
              <a:r>
                <a:rPr lang="en-US" sz="1600" dirty="0">
                  <a:solidFill>
                    <a:schemeClr val="bg1"/>
                  </a:solidFill>
                  <a:latin typeface="Open Sans Semibold" charset="0"/>
                  <a:ea typeface="Open Sans Semibold" charset="0"/>
                  <a:cs typeface="Open Sans Semibold" charset="0"/>
                </a:rPr>
                <a:t>Universal 80%</a:t>
              </a:r>
            </a:p>
          </p:txBody>
        </p:sp>
        <p:sp>
          <p:nvSpPr>
            <p:cNvPr id="16" name="Text Box 21"/>
            <p:cNvSpPr txBox="1">
              <a:spLocks noChangeArrowheads="1"/>
            </p:cNvSpPr>
            <p:nvPr/>
          </p:nvSpPr>
          <p:spPr bwMode="auto">
            <a:xfrm>
              <a:off x="6743701" y="2804319"/>
              <a:ext cx="1066799" cy="487362"/>
            </a:xfrm>
            <a:prstGeom prst="roundRect">
              <a:avLst/>
            </a:prstGeom>
            <a:solidFill>
              <a:srgbClr val="FFD441"/>
            </a:solidFill>
            <a:ln w="9525">
              <a:noFill/>
              <a:miter lim="800000"/>
              <a:headEnd/>
              <a:tailEnd/>
            </a:ln>
            <a:effectLst>
              <a:innerShdw>
                <a:prstClr val="black"/>
              </a:innerShdw>
            </a:effectLst>
          </p:spPr>
          <p:txBody>
            <a:bodyPr lIns="0" tIns="0" rIns="0" bIns="0" anchor="ctr" anchorCtr="0"/>
            <a:lstStyle/>
            <a:p>
              <a:pPr algn="ctr">
                <a:defRPr/>
              </a:pPr>
              <a:r>
                <a:rPr lang="en-US" sz="1600" dirty="0">
                  <a:solidFill>
                    <a:srgbClr val="000000"/>
                  </a:solidFill>
                  <a:latin typeface="Open Sans Semibold" charset="0"/>
                  <a:ea typeface="Open Sans Semibold" charset="0"/>
                  <a:cs typeface="Open Sans Semibold" charset="0"/>
                </a:rPr>
                <a:t>Targeted 15%</a:t>
              </a:r>
            </a:p>
          </p:txBody>
        </p:sp>
        <p:sp>
          <p:nvSpPr>
            <p:cNvPr id="17" name="Text Box 22"/>
            <p:cNvSpPr txBox="1">
              <a:spLocks noChangeArrowheads="1"/>
            </p:cNvSpPr>
            <p:nvPr/>
          </p:nvSpPr>
          <p:spPr bwMode="auto">
            <a:xfrm>
              <a:off x="6743701" y="1851819"/>
              <a:ext cx="1066799" cy="487362"/>
            </a:xfrm>
            <a:prstGeom prst="roundRect">
              <a:avLst/>
            </a:prstGeom>
            <a:solidFill>
              <a:srgbClr val="9F271F"/>
            </a:solidFill>
            <a:ln w="9525">
              <a:noFill/>
              <a:miter lim="800000"/>
              <a:headEnd/>
              <a:tailEnd/>
            </a:ln>
            <a:effectLst>
              <a:innerShdw>
                <a:prstClr val="black"/>
              </a:innerShdw>
            </a:effectLst>
          </p:spPr>
          <p:txBody>
            <a:bodyPr lIns="0" tIns="0" rIns="0" bIns="0" anchor="ctr" anchorCtr="0"/>
            <a:lstStyle/>
            <a:p>
              <a:pPr algn="ctr">
                <a:defRPr/>
              </a:pPr>
              <a:r>
                <a:rPr lang="en-US" sz="1600" dirty="0">
                  <a:solidFill>
                    <a:schemeClr val="bg1"/>
                  </a:solidFill>
                  <a:latin typeface="Open Sans" charset="0"/>
                  <a:ea typeface="Open Sans" charset="0"/>
                  <a:cs typeface="Open Sans" charset="0"/>
                </a:rPr>
                <a:t>Intensive 5%</a:t>
              </a:r>
            </a:p>
          </p:txBody>
        </p:sp>
      </p:grpSp>
      <p:pic>
        <p:nvPicPr>
          <p:cNvPr id="5" name="Picture 4"/>
          <p:cNvPicPr>
            <a:picLocks noChangeAspect="1"/>
          </p:cNvPicPr>
          <p:nvPr/>
        </p:nvPicPr>
        <p:blipFill>
          <a:blip r:embed="rId3"/>
          <a:stretch>
            <a:fillRect/>
          </a:stretch>
        </p:blipFill>
        <p:spPr>
          <a:xfrm>
            <a:off x="4957654" y="1842417"/>
            <a:ext cx="749717" cy="632224"/>
          </a:xfrm>
          <a:prstGeom prst="rect">
            <a:avLst/>
          </a:prstGeom>
        </p:spPr>
      </p:pic>
      <p:cxnSp>
        <p:nvCxnSpPr>
          <p:cNvPr id="8" name="Straight Connector 7"/>
          <p:cNvCxnSpPr/>
          <p:nvPr/>
        </p:nvCxnSpPr>
        <p:spPr>
          <a:xfrm flipH="1">
            <a:off x="4527550" y="1687513"/>
            <a:ext cx="2032000" cy="0"/>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527550" y="3340945"/>
            <a:ext cx="2032000" cy="0"/>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stretch>
            <a:fillRect/>
          </a:stretch>
        </p:blipFill>
        <p:spPr>
          <a:xfrm>
            <a:off x="4652204" y="2604391"/>
            <a:ext cx="1360617" cy="470132"/>
          </a:xfrm>
          <a:prstGeom prst="rect">
            <a:avLst/>
          </a:prstGeom>
        </p:spPr>
      </p:pic>
    </p:spTree>
    <p:extLst>
      <p:ext uri="{BB962C8B-B14F-4D97-AF65-F5344CB8AC3E}">
        <p14:creationId xmlns:p14="http://schemas.microsoft.com/office/powerpoint/2010/main" val="332997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BD5A25-0669-4EC4-ABDA-384C9D4D97C8}"/>
              </a:ext>
            </a:extLst>
          </p:cNvPr>
          <p:cNvSpPr>
            <a:spLocks noGrp="1"/>
          </p:cNvSpPr>
          <p:nvPr>
            <p:ph idx="1"/>
          </p:nvPr>
        </p:nvSpPr>
        <p:spPr/>
        <p:txBody>
          <a:bodyPr/>
          <a:lstStyle/>
          <a:p>
            <a:pPr marL="0" indent="0">
              <a:buNone/>
            </a:pPr>
            <a:r>
              <a:rPr lang="en-US" b="1" dirty="0">
                <a:latin typeface="+mj-lt"/>
              </a:rPr>
              <a:t>– </a:t>
            </a:r>
            <a:r>
              <a:rPr lang="en-US" b="1" dirty="0">
                <a:solidFill>
                  <a:schemeClr val="accent1">
                    <a:lumMod val="50000"/>
                  </a:schemeClr>
                </a:solidFill>
                <a:latin typeface="+mj-lt"/>
              </a:rPr>
              <a:t>What does this look like? </a:t>
            </a:r>
          </a:p>
          <a:p>
            <a:r>
              <a:rPr lang="en-US" dirty="0">
                <a:solidFill>
                  <a:schemeClr val="accent1">
                    <a:lumMod val="50000"/>
                  </a:schemeClr>
                </a:solidFill>
                <a:latin typeface="+mj-lt"/>
              </a:rPr>
              <a:t>Student Engagement Cycle – Where can we be effective?</a:t>
            </a:r>
          </a:p>
          <a:p>
            <a:r>
              <a:rPr lang="en-US" dirty="0">
                <a:solidFill>
                  <a:schemeClr val="accent1">
                    <a:lumMod val="50000"/>
                  </a:schemeClr>
                </a:solidFill>
                <a:latin typeface="+mj-lt"/>
              </a:rPr>
              <a:t>I can, I want, I belong</a:t>
            </a:r>
          </a:p>
        </p:txBody>
      </p:sp>
      <p:sp>
        <p:nvSpPr>
          <p:cNvPr id="3" name="Title 2">
            <a:extLst>
              <a:ext uri="{FF2B5EF4-FFF2-40B4-BE49-F238E27FC236}">
                <a16:creationId xmlns:a16="http://schemas.microsoft.com/office/drawing/2014/main" id="{CF900FBC-3CDF-4CBD-9ABA-A757DC6AC61E}"/>
              </a:ext>
            </a:extLst>
          </p:cNvPr>
          <p:cNvSpPr>
            <a:spLocks noGrp="1"/>
          </p:cNvSpPr>
          <p:nvPr>
            <p:ph type="title"/>
          </p:nvPr>
        </p:nvSpPr>
        <p:spPr/>
        <p:txBody>
          <a:bodyPr/>
          <a:lstStyle/>
          <a:p>
            <a:r>
              <a:rPr lang="en-US" dirty="0">
                <a:latin typeface="+mj-lt"/>
              </a:rPr>
              <a:t>Engaged Student vs. Disengaged Student</a:t>
            </a:r>
          </a:p>
        </p:txBody>
      </p:sp>
    </p:spTree>
    <p:extLst>
      <p:ext uri="{BB962C8B-B14F-4D97-AF65-F5344CB8AC3E}">
        <p14:creationId xmlns:p14="http://schemas.microsoft.com/office/powerpoint/2010/main" val="408858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4"/>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Student Engagement</a:t>
            </a:r>
          </a:p>
        </p:txBody>
      </p:sp>
      <p:sp>
        <p:nvSpPr>
          <p:cNvPr id="4" name="Content Placeholder 3"/>
          <p:cNvSpPr>
            <a:spLocks noGrp="1"/>
          </p:cNvSpPr>
          <p:nvPr>
            <p:ph sz="half" idx="4294967295"/>
          </p:nvPr>
        </p:nvSpPr>
        <p:spPr>
          <a:xfrm>
            <a:off x="0" y="1474788"/>
            <a:ext cx="4167188" cy="4648200"/>
          </a:xfrm>
        </p:spPr>
        <p:txBody>
          <a:bodyPr>
            <a:normAutofit/>
          </a:bodyPr>
          <a:lstStyle/>
          <a:p>
            <a:r>
              <a:rPr lang="en-US" dirty="0">
                <a:solidFill>
                  <a:srgbClr val="004762"/>
                </a:solidFill>
                <a:latin typeface="Calibri" panose="020F0502020204030204" pitchFamily="34" charset="0"/>
                <a:cs typeface="Calibri" panose="020F0502020204030204" pitchFamily="34" charset="0"/>
              </a:rPr>
              <a:t>C &amp; C has defined as:</a:t>
            </a:r>
          </a:p>
          <a:p>
            <a:pPr lvl="1"/>
            <a:r>
              <a:rPr lang="en-US" dirty="0">
                <a:solidFill>
                  <a:srgbClr val="004762"/>
                </a:solidFill>
                <a:latin typeface="Calibri" panose="020F0502020204030204" pitchFamily="34" charset="0"/>
                <a:cs typeface="Calibri" panose="020F0502020204030204" pitchFamily="34" charset="0"/>
              </a:rPr>
              <a:t>commitment to and investment in learning</a:t>
            </a:r>
          </a:p>
          <a:p>
            <a:pPr lvl="1"/>
            <a:r>
              <a:rPr lang="en-US" dirty="0">
                <a:solidFill>
                  <a:srgbClr val="004762"/>
                </a:solidFill>
                <a:latin typeface="Calibri" panose="020F0502020204030204" pitchFamily="34" charset="0"/>
                <a:cs typeface="Calibri" panose="020F0502020204030204" pitchFamily="34" charset="0"/>
              </a:rPr>
              <a:t>identification and belonging at school</a:t>
            </a:r>
          </a:p>
          <a:p>
            <a:r>
              <a:rPr lang="en-US" dirty="0">
                <a:solidFill>
                  <a:srgbClr val="004762"/>
                </a:solidFill>
                <a:latin typeface="Calibri" panose="020F0502020204030204" pitchFamily="34" charset="0"/>
                <a:cs typeface="Calibri" panose="020F0502020204030204" pitchFamily="34" charset="0"/>
              </a:rPr>
              <a:t>Associated with positive educational outcomes for students</a:t>
            </a:r>
          </a:p>
        </p:txBody>
      </p:sp>
      <p:pic>
        <p:nvPicPr>
          <p:cNvPr id="6" name="Picture 5"/>
          <p:cNvPicPr>
            <a:picLocks noChangeAspect="1"/>
          </p:cNvPicPr>
          <p:nvPr/>
        </p:nvPicPr>
        <p:blipFill rotWithShape="1">
          <a:blip r:embed="rId3"/>
          <a:srcRect t="8749" r="16356" b="9660"/>
          <a:stretch/>
        </p:blipFill>
        <p:spPr>
          <a:xfrm>
            <a:off x="5153786" y="1796137"/>
            <a:ext cx="3452409" cy="3367661"/>
          </a:xfrm>
          <a:prstGeom prst="rect">
            <a:avLst/>
          </a:prstGeom>
        </p:spPr>
      </p:pic>
    </p:spTree>
    <p:extLst>
      <p:ext uri="{BB962C8B-B14F-4D97-AF65-F5344CB8AC3E}">
        <p14:creationId xmlns:p14="http://schemas.microsoft.com/office/powerpoint/2010/main" val="186686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Understanding the Disengaged Student</a:t>
            </a:r>
            <a:endParaRPr lang="en-US"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fontScale="92500" lnSpcReduction="20000"/>
          </a:bodyPr>
          <a:lstStyle/>
          <a:p>
            <a:pPr marL="0" indent="0">
              <a:buNone/>
            </a:pPr>
            <a:r>
              <a:rPr lang="en-US" b="1" dirty="0">
                <a:solidFill>
                  <a:schemeClr val="accent1">
                    <a:lumMod val="50000"/>
                  </a:schemeClr>
                </a:solidFill>
                <a:latin typeface="Calibri" panose="020F0502020204030204" pitchFamily="34" charset="0"/>
                <a:cs typeface="Calibri" panose="020F0502020204030204" pitchFamily="34" charset="0"/>
              </a:rPr>
              <a:t>Consequences of Dropping Out</a:t>
            </a:r>
          </a:p>
          <a:p>
            <a:r>
              <a:rPr lang="en-US" sz="3000" dirty="0">
                <a:solidFill>
                  <a:schemeClr val="accent1">
                    <a:lumMod val="50000"/>
                  </a:schemeClr>
                </a:solidFill>
                <a:latin typeface="Calibri" panose="020F0502020204030204" pitchFamily="34" charset="0"/>
                <a:cs typeface="Calibri" panose="020F0502020204030204" pitchFamily="34" charset="0"/>
              </a:rPr>
              <a:t>High school dropouts are </a:t>
            </a:r>
            <a:r>
              <a:rPr lang="en-US" sz="3000" b="1" u="sng" dirty="0">
                <a:solidFill>
                  <a:schemeClr val="accent1">
                    <a:lumMod val="50000"/>
                  </a:schemeClr>
                </a:solidFill>
                <a:latin typeface="Calibri" panose="020F0502020204030204" pitchFamily="34" charset="0"/>
                <a:cs typeface="Calibri" panose="020F0502020204030204" pitchFamily="34" charset="0"/>
              </a:rPr>
              <a:t>3x more likely</a:t>
            </a:r>
            <a:r>
              <a:rPr lang="en-US" sz="3000" b="1" dirty="0">
                <a:solidFill>
                  <a:schemeClr val="accent1">
                    <a:lumMod val="50000"/>
                  </a:schemeClr>
                </a:solidFill>
                <a:latin typeface="Calibri" panose="020F0502020204030204" pitchFamily="34" charset="0"/>
                <a:cs typeface="Calibri" panose="020F0502020204030204" pitchFamily="34" charset="0"/>
              </a:rPr>
              <a:t> </a:t>
            </a:r>
            <a:r>
              <a:rPr lang="en-US" sz="3000" dirty="0">
                <a:solidFill>
                  <a:schemeClr val="accent1">
                    <a:lumMod val="50000"/>
                  </a:schemeClr>
                </a:solidFill>
                <a:latin typeface="Calibri" panose="020F0502020204030204" pitchFamily="34" charset="0"/>
                <a:cs typeface="Calibri" panose="020F0502020204030204" pitchFamily="34" charset="0"/>
              </a:rPr>
              <a:t>to be unemployed than college graduates</a:t>
            </a:r>
          </a:p>
          <a:p>
            <a:r>
              <a:rPr lang="en-US" sz="3000" b="1" dirty="0">
                <a:solidFill>
                  <a:schemeClr val="accent1">
                    <a:lumMod val="50000"/>
                  </a:schemeClr>
                </a:solidFill>
                <a:latin typeface="Calibri" panose="020F0502020204030204" pitchFamily="34" charset="0"/>
                <a:cs typeface="Calibri" panose="020F0502020204030204" pitchFamily="34" charset="0"/>
              </a:rPr>
              <a:t>67% </a:t>
            </a:r>
            <a:r>
              <a:rPr lang="en-US" sz="3000" dirty="0">
                <a:solidFill>
                  <a:schemeClr val="accent1">
                    <a:lumMod val="50000"/>
                  </a:schemeClr>
                </a:solidFill>
                <a:latin typeface="Calibri" panose="020F0502020204030204" pitchFamily="34" charset="0"/>
                <a:cs typeface="Calibri" panose="020F0502020204030204" pitchFamily="34" charset="0"/>
              </a:rPr>
              <a:t>of inmates in state prisons, </a:t>
            </a:r>
            <a:r>
              <a:rPr lang="en-US" sz="3000" b="1" dirty="0">
                <a:solidFill>
                  <a:schemeClr val="accent1">
                    <a:lumMod val="50000"/>
                  </a:schemeClr>
                </a:solidFill>
                <a:latin typeface="Calibri" panose="020F0502020204030204" pitchFamily="34" charset="0"/>
                <a:cs typeface="Calibri" panose="020F0502020204030204" pitchFamily="34" charset="0"/>
              </a:rPr>
              <a:t>56% </a:t>
            </a:r>
            <a:r>
              <a:rPr lang="en-US" sz="3000" dirty="0">
                <a:solidFill>
                  <a:schemeClr val="accent1">
                    <a:lumMod val="50000"/>
                  </a:schemeClr>
                </a:solidFill>
                <a:latin typeface="Calibri" panose="020F0502020204030204" pitchFamily="34" charset="0"/>
                <a:cs typeface="Calibri" panose="020F0502020204030204" pitchFamily="34" charset="0"/>
              </a:rPr>
              <a:t>of inmates in federal prisons, and </a:t>
            </a:r>
            <a:r>
              <a:rPr lang="en-US" sz="3000" b="1" dirty="0">
                <a:solidFill>
                  <a:schemeClr val="accent1">
                    <a:lumMod val="50000"/>
                  </a:schemeClr>
                </a:solidFill>
                <a:latin typeface="Calibri" panose="020F0502020204030204" pitchFamily="34" charset="0"/>
                <a:cs typeface="Calibri" panose="020F0502020204030204" pitchFamily="34" charset="0"/>
              </a:rPr>
              <a:t>69% </a:t>
            </a:r>
            <a:r>
              <a:rPr lang="en-US" sz="3000" dirty="0">
                <a:solidFill>
                  <a:schemeClr val="accent1">
                    <a:lumMod val="50000"/>
                  </a:schemeClr>
                </a:solidFill>
                <a:latin typeface="Calibri" panose="020F0502020204030204" pitchFamily="34" charset="0"/>
                <a:cs typeface="Calibri" panose="020F0502020204030204" pitchFamily="34" charset="0"/>
              </a:rPr>
              <a:t>of inmates in local jails are high school dropouts</a:t>
            </a:r>
          </a:p>
          <a:p>
            <a:r>
              <a:rPr lang="en-US" sz="3000" dirty="0">
                <a:solidFill>
                  <a:schemeClr val="accent1">
                    <a:lumMod val="50000"/>
                  </a:schemeClr>
                </a:solidFill>
                <a:latin typeface="Calibri" panose="020F0502020204030204" pitchFamily="34" charset="0"/>
                <a:cs typeface="Calibri" panose="020F0502020204030204" pitchFamily="34" charset="0"/>
              </a:rPr>
              <a:t>By 2020, </a:t>
            </a:r>
            <a:r>
              <a:rPr lang="en-US" sz="3000" b="1" dirty="0">
                <a:solidFill>
                  <a:schemeClr val="accent1">
                    <a:lumMod val="50000"/>
                  </a:schemeClr>
                </a:solidFill>
                <a:latin typeface="Calibri" panose="020F0502020204030204" pitchFamily="34" charset="0"/>
                <a:cs typeface="Calibri" panose="020F0502020204030204" pitchFamily="34" charset="0"/>
              </a:rPr>
              <a:t>65% of all jobs </a:t>
            </a:r>
            <a:r>
              <a:rPr lang="en-US" sz="3000" dirty="0">
                <a:solidFill>
                  <a:schemeClr val="accent1">
                    <a:lumMod val="50000"/>
                  </a:schemeClr>
                </a:solidFill>
                <a:latin typeface="Calibri" panose="020F0502020204030204" pitchFamily="34" charset="0"/>
                <a:cs typeface="Calibri" panose="020F0502020204030204" pitchFamily="34" charset="0"/>
              </a:rPr>
              <a:t>will require some form of education after high school</a:t>
            </a:r>
          </a:p>
          <a:p>
            <a:endParaRPr lang="en-US" dirty="0">
              <a:latin typeface="Calibri" panose="020F0502020204030204" pitchFamily="34" charset="0"/>
              <a:cs typeface="Calibri" panose="020F0502020204030204" pitchFamily="34" charset="0"/>
            </a:endParaRPr>
          </a:p>
          <a:p>
            <a:pPr marL="0" indent="0" algn="r">
              <a:buNone/>
            </a:pPr>
            <a:r>
              <a:rPr lang="en-US" sz="2200" u="sng" dirty="0">
                <a:latin typeface="Calibri" panose="020F0502020204030204" pitchFamily="34" charset="0"/>
                <a:cs typeface="Calibri" panose="020F0502020204030204" pitchFamily="34" charset="0"/>
                <a:hlinkClick r:id="rId3"/>
              </a:rPr>
              <a:t>https://all4ed.org/take-action/action-academy/the-economic-case-for-reducing-the-high-school-dropout-rate/</a:t>
            </a:r>
            <a:endParaRPr lang="en-US" sz="22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719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10000"/>
              </a:lnSpc>
            </a:pPr>
            <a:r>
              <a:rPr lang="en-US" sz="2200" b="1" dirty="0">
                <a:solidFill>
                  <a:schemeClr val="accent1">
                    <a:lumMod val="50000"/>
                  </a:schemeClr>
                </a:solidFill>
                <a:latin typeface="+mj-lt"/>
              </a:rPr>
              <a:t>Attendance</a:t>
            </a:r>
          </a:p>
          <a:p>
            <a:pPr lvl="1"/>
            <a:r>
              <a:rPr lang="en-US" sz="2000" dirty="0">
                <a:solidFill>
                  <a:schemeClr val="accent1">
                    <a:lumMod val="50000"/>
                  </a:schemeClr>
                </a:solidFill>
                <a:latin typeface="+mj-lt"/>
              </a:rPr>
              <a:t>Absent 10% or more of school days </a:t>
            </a:r>
          </a:p>
          <a:p>
            <a:r>
              <a:rPr lang="en-US" sz="2200" b="1" dirty="0">
                <a:solidFill>
                  <a:schemeClr val="accent1">
                    <a:lumMod val="50000"/>
                  </a:schemeClr>
                </a:solidFill>
                <a:latin typeface="+mj-lt"/>
              </a:rPr>
              <a:t>Behavior</a:t>
            </a:r>
          </a:p>
          <a:p>
            <a:pPr lvl="1"/>
            <a:r>
              <a:rPr lang="en-US" sz="2000" dirty="0">
                <a:solidFill>
                  <a:schemeClr val="accent1">
                    <a:lumMod val="50000"/>
                  </a:schemeClr>
                </a:solidFill>
                <a:latin typeface="+mj-lt"/>
              </a:rPr>
              <a:t>Locally validated thresholds (e.g. office referrals, in- or out-of-schools suspensions, behavior grades)</a:t>
            </a:r>
          </a:p>
          <a:p>
            <a:pPr lvl="0"/>
            <a:r>
              <a:rPr lang="en-US" sz="2200" b="1" dirty="0">
                <a:solidFill>
                  <a:schemeClr val="accent1">
                    <a:lumMod val="50000"/>
                  </a:schemeClr>
                </a:solidFill>
                <a:latin typeface="+mj-lt"/>
              </a:rPr>
              <a:t>Course Performance</a:t>
            </a:r>
          </a:p>
          <a:p>
            <a:pPr lvl="1"/>
            <a:r>
              <a:rPr lang="en-US" sz="2000" dirty="0">
                <a:solidFill>
                  <a:schemeClr val="accent1">
                    <a:lumMod val="50000"/>
                  </a:schemeClr>
                </a:solidFill>
                <a:latin typeface="+mj-lt"/>
              </a:rPr>
              <a:t>An inability to read at grade level by the end of 3</a:t>
            </a:r>
            <a:r>
              <a:rPr lang="en-US" sz="2000" baseline="30000" dirty="0">
                <a:solidFill>
                  <a:schemeClr val="accent1">
                    <a:lumMod val="50000"/>
                  </a:schemeClr>
                </a:solidFill>
                <a:latin typeface="+mj-lt"/>
              </a:rPr>
              <a:t>rd</a:t>
            </a:r>
            <a:r>
              <a:rPr lang="en-US" sz="2000" dirty="0">
                <a:solidFill>
                  <a:schemeClr val="accent1">
                    <a:lumMod val="50000"/>
                  </a:schemeClr>
                </a:solidFill>
                <a:latin typeface="+mj-lt"/>
              </a:rPr>
              <a:t> grade </a:t>
            </a:r>
          </a:p>
          <a:p>
            <a:pPr lvl="1"/>
            <a:r>
              <a:rPr lang="en-US" sz="2000" dirty="0">
                <a:solidFill>
                  <a:schemeClr val="accent1">
                    <a:lumMod val="50000"/>
                  </a:schemeClr>
                </a:solidFill>
                <a:latin typeface="+mj-lt"/>
              </a:rPr>
              <a:t>A failure in English or math in 6</a:t>
            </a:r>
            <a:r>
              <a:rPr lang="en-US" sz="2000" baseline="30000" dirty="0">
                <a:solidFill>
                  <a:schemeClr val="accent1">
                    <a:lumMod val="50000"/>
                  </a:schemeClr>
                </a:solidFill>
                <a:latin typeface="+mj-lt"/>
              </a:rPr>
              <a:t>th</a:t>
            </a:r>
            <a:r>
              <a:rPr lang="en-US" sz="2000" dirty="0">
                <a:solidFill>
                  <a:schemeClr val="accent1">
                    <a:lumMod val="50000"/>
                  </a:schemeClr>
                </a:solidFill>
                <a:latin typeface="+mj-lt"/>
              </a:rPr>
              <a:t>-9</a:t>
            </a:r>
            <a:r>
              <a:rPr lang="en-US" sz="2000" baseline="30000" dirty="0">
                <a:solidFill>
                  <a:schemeClr val="accent1">
                    <a:lumMod val="50000"/>
                  </a:schemeClr>
                </a:solidFill>
                <a:latin typeface="+mj-lt"/>
              </a:rPr>
              <a:t>th</a:t>
            </a:r>
            <a:r>
              <a:rPr lang="en-US" sz="2000" dirty="0">
                <a:solidFill>
                  <a:schemeClr val="accent1">
                    <a:lumMod val="50000"/>
                  </a:schemeClr>
                </a:solidFill>
                <a:latin typeface="+mj-lt"/>
              </a:rPr>
              <a:t> grades</a:t>
            </a:r>
          </a:p>
          <a:p>
            <a:pPr lvl="1"/>
            <a:r>
              <a:rPr lang="en-US" sz="2000" dirty="0">
                <a:solidFill>
                  <a:schemeClr val="accent1">
                    <a:lumMod val="50000"/>
                  </a:schemeClr>
                </a:solidFill>
                <a:latin typeface="+mj-lt"/>
              </a:rPr>
              <a:t>A GPA of less than 2.0 </a:t>
            </a:r>
          </a:p>
          <a:p>
            <a:pPr lvl="1"/>
            <a:r>
              <a:rPr lang="en-US" sz="2000" dirty="0">
                <a:solidFill>
                  <a:schemeClr val="accent1">
                    <a:lumMod val="50000"/>
                  </a:schemeClr>
                </a:solidFill>
                <a:latin typeface="+mj-lt"/>
              </a:rPr>
              <a:t>Two or more failures in 9</a:t>
            </a:r>
            <a:r>
              <a:rPr lang="en-US" sz="2000" baseline="30000" dirty="0">
                <a:solidFill>
                  <a:schemeClr val="accent1">
                    <a:lumMod val="50000"/>
                  </a:schemeClr>
                </a:solidFill>
                <a:latin typeface="+mj-lt"/>
              </a:rPr>
              <a:t>th</a:t>
            </a:r>
            <a:r>
              <a:rPr lang="en-US" sz="2000" dirty="0">
                <a:solidFill>
                  <a:schemeClr val="accent1">
                    <a:lumMod val="50000"/>
                  </a:schemeClr>
                </a:solidFill>
                <a:latin typeface="+mj-lt"/>
              </a:rPr>
              <a:t> grade </a:t>
            </a:r>
          </a:p>
          <a:p>
            <a:pPr lvl="1"/>
            <a:r>
              <a:rPr lang="en-US" sz="2000" dirty="0">
                <a:solidFill>
                  <a:schemeClr val="accent1">
                    <a:lumMod val="50000"/>
                  </a:schemeClr>
                </a:solidFill>
                <a:latin typeface="+mj-lt"/>
              </a:rPr>
              <a:t>Failure to earn on-time promotion to 10</a:t>
            </a:r>
            <a:r>
              <a:rPr lang="en-US" sz="2000" baseline="30000" dirty="0">
                <a:solidFill>
                  <a:schemeClr val="accent1">
                    <a:lumMod val="50000"/>
                  </a:schemeClr>
                </a:solidFill>
                <a:latin typeface="+mj-lt"/>
              </a:rPr>
              <a:t>th</a:t>
            </a:r>
            <a:r>
              <a:rPr lang="en-US" sz="2000" dirty="0">
                <a:solidFill>
                  <a:schemeClr val="accent1">
                    <a:lumMod val="50000"/>
                  </a:schemeClr>
                </a:solidFill>
                <a:latin typeface="+mj-lt"/>
              </a:rPr>
              <a:t> grade</a:t>
            </a:r>
          </a:p>
          <a:p>
            <a:pPr marL="0" indent="0" algn="r">
              <a:buNone/>
            </a:pPr>
            <a:r>
              <a:rPr lang="en-US" sz="1800" i="1" dirty="0">
                <a:solidFill>
                  <a:schemeClr val="accent1">
                    <a:lumMod val="50000"/>
                  </a:schemeClr>
                </a:solidFill>
                <a:latin typeface="+mj-lt"/>
              </a:rPr>
              <a:t>(</a:t>
            </a:r>
            <a:r>
              <a:rPr lang="en-US" sz="1800" i="1" dirty="0" err="1">
                <a:solidFill>
                  <a:schemeClr val="accent1">
                    <a:lumMod val="50000"/>
                  </a:schemeClr>
                </a:solidFill>
                <a:latin typeface="+mj-lt"/>
              </a:rPr>
              <a:t>Balfanz</a:t>
            </a:r>
            <a:r>
              <a:rPr lang="en-US" sz="1800" i="1" dirty="0">
                <a:solidFill>
                  <a:schemeClr val="accent1">
                    <a:lumMod val="50000"/>
                  </a:schemeClr>
                </a:solidFill>
                <a:latin typeface="+mj-lt"/>
              </a:rPr>
              <a:t>, Bridgeland, Bruce, &amp; Fox, 2012; </a:t>
            </a:r>
            <a:r>
              <a:rPr lang="en-US" sz="1800" i="1" dirty="0" err="1">
                <a:solidFill>
                  <a:schemeClr val="accent1">
                    <a:lumMod val="50000"/>
                  </a:schemeClr>
                </a:solidFill>
                <a:latin typeface="+mj-lt"/>
              </a:rPr>
              <a:t>Frazelle</a:t>
            </a:r>
            <a:r>
              <a:rPr lang="en-US" sz="1800" i="1" dirty="0">
                <a:solidFill>
                  <a:schemeClr val="accent1">
                    <a:lumMod val="50000"/>
                  </a:schemeClr>
                </a:solidFill>
                <a:latin typeface="+mj-lt"/>
              </a:rPr>
              <a:t> &amp; Nagel, 2015)</a:t>
            </a:r>
          </a:p>
        </p:txBody>
      </p:sp>
      <p:sp>
        <p:nvSpPr>
          <p:cNvPr id="2" name="Title 1"/>
          <p:cNvSpPr>
            <a:spLocks noGrp="1"/>
          </p:cNvSpPr>
          <p:nvPr>
            <p:ph type="title"/>
          </p:nvPr>
        </p:nvSpPr>
        <p:spPr/>
        <p:txBody>
          <a:bodyPr>
            <a:normAutofit/>
          </a:bodyPr>
          <a:lstStyle/>
          <a:p>
            <a:r>
              <a:rPr lang="en-US" dirty="0">
                <a:latin typeface="+mj-lt"/>
              </a:rPr>
              <a:t>Early Warning Signs</a:t>
            </a:r>
          </a:p>
        </p:txBody>
      </p:sp>
    </p:spTree>
    <p:extLst>
      <p:ext uri="{BB962C8B-B14F-4D97-AF65-F5344CB8AC3E}">
        <p14:creationId xmlns:p14="http://schemas.microsoft.com/office/powerpoint/2010/main" val="253390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Predictors of Dropout</a:t>
            </a:r>
          </a:p>
        </p:txBody>
      </p:sp>
      <p:sp>
        <p:nvSpPr>
          <p:cNvPr id="9" name="Rectangle 7"/>
          <p:cNvSpPr>
            <a:spLocks noGrp="1" noChangeArrowheads="1"/>
          </p:cNvSpPr>
          <p:nvPr>
            <p:ph sz="half" idx="4294967295"/>
          </p:nvPr>
        </p:nvSpPr>
        <p:spPr>
          <a:xfrm>
            <a:off x="0" y="1443038"/>
            <a:ext cx="4175125" cy="4648200"/>
          </a:xfrm>
          <a:ln>
            <a:solidFill>
              <a:srgbClr val="004762"/>
            </a:solidFill>
          </a:ln>
        </p:spPr>
        <p:txBody>
          <a:bodyPr>
            <a:normAutofit/>
          </a:bodyPr>
          <a:lstStyle/>
          <a:p>
            <a:pPr marL="0" indent="0">
              <a:buNone/>
            </a:pPr>
            <a:r>
              <a:rPr lang="en-US" b="1" dirty="0">
                <a:solidFill>
                  <a:schemeClr val="accent1">
                    <a:lumMod val="50000"/>
                  </a:schemeClr>
                </a:solidFill>
                <a:latin typeface="Calibri" panose="020F0502020204030204" pitchFamily="34" charset="0"/>
                <a:cs typeface="Calibri" panose="020F0502020204030204" pitchFamily="34" charset="0"/>
              </a:rPr>
              <a:t>Status Risk Factors</a:t>
            </a:r>
          </a:p>
          <a:p>
            <a:pPr lvl="1"/>
            <a:r>
              <a:rPr lang="en-US" dirty="0">
                <a:solidFill>
                  <a:schemeClr val="accent1">
                    <a:lumMod val="50000"/>
                  </a:schemeClr>
                </a:solidFill>
                <a:latin typeface="Calibri" panose="020F0502020204030204" pitchFamily="34" charset="0"/>
                <a:cs typeface="Calibri" panose="020F0502020204030204" pitchFamily="34" charset="0"/>
              </a:rPr>
              <a:t>Age</a:t>
            </a:r>
          </a:p>
          <a:p>
            <a:pPr lvl="1"/>
            <a:r>
              <a:rPr lang="en-US" dirty="0">
                <a:solidFill>
                  <a:schemeClr val="accent1">
                    <a:lumMod val="50000"/>
                  </a:schemeClr>
                </a:solidFill>
                <a:latin typeface="Calibri" panose="020F0502020204030204" pitchFamily="34" charset="0"/>
                <a:cs typeface="Calibri" panose="020F0502020204030204" pitchFamily="34" charset="0"/>
              </a:rPr>
              <a:t>Metro status and region</a:t>
            </a:r>
          </a:p>
          <a:p>
            <a:pPr lvl="1"/>
            <a:r>
              <a:rPr lang="en-US" dirty="0">
                <a:solidFill>
                  <a:schemeClr val="accent1">
                    <a:lumMod val="50000"/>
                  </a:schemeClr>
                </a:solidFill>
                <a:latin typeface="Calibri" panose="020F0502020204030204" pitchFamily="34" charset="0"/>
                <a:cs typeface="Calibri" panose="020F0502020204030204" pitchFamily="34" charset="0"/>
              </a:rPr>
              <a:t>Disability</a:t>
            </a:r>
          </a:p>
          <a:p>
            <a:pPr lvl="1"/>
            <a:r>
              <a:rPr lang="en-US" dirty="0">
                <a:solidFill>
                  <a:schemeClr val="accent1">
                    <a:lumMod val="50000"/>
                  </a:schemeClr>
                </a:solidFill>
                <a:latin typeface="Calibri" panose="020F0502020204030204" pitchFamily="34" charset="0"/>
                <a:cs typeface="Calibri" panose="020F0502020204030204" pitchFamily="34" charset="0"/>
              </a:rPr>
              <a:t>Socioeconomic status</a:t>
            </a:r>
          </a:p>
          <a:p>
            <a:pPr lvl="1"/>
            <a:r>
              <a:rPr lang="en-US" dirty="0">
                <a:solidFill>
                  <a:schemeClr val="accent1">
                    <a:lumMod val="50000"/>
                  </a:schemeClr>
                </a:solidFill>
                <a:latin typeface="Calibri" panose="020F0502020204030204" pitchFamily="34" charset="0"/>
                <a:cs typeface="Calibri" panose="020F0502020204030204" pitchFamily="34" charset="0"/>
              </a:rPr>
              <a:t>Ethnicity</a:t>
            </a:r>
          </a:p>
          <a:p>
            <a:pPr lvl="1"/>
            <a:r>
              <a:rPr lang="en-US" dirty="0">
                <a:solidFill>
                  <a:schemeClr val="accent1">
                    <a:lumMod val="50000"/>
                  </a:schemeClr>
                </a:solidFill>
                <a:latin typeface="Calibri" panose="020F0502020204030204" pitchFamily="34" charset="0"/>
                <a:cs typeface="Calibri" panose="020F0502020204030204" pitchFamily="34" charset="0"/>
              </a:rPr>
              <a:t>Gender</a:t>
            </a:r>
          </a:p>
          <a:p>
            <a:pPr lvl="1"/>
            <a:r>
              <a:rPr lang="en-US" dirty="0">
                <a:solidFill>
                  <a:schemeClr val="accent1">
                    <a:lumMod val="50000"/>
                  </a:schemeClr>
                </a:solidFill>
                <a:latin typeface="Calibri" panose="020F0502020204030204" pitchFamily="34" charset="0"/>
                <a:cs typeface="Calibri" panose="020F0502020204030204" pitchFamily="34" charset="0"/>
              </a:rPr>
              <a:t>Family structure</a:t>
            </a: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8" name="Rectangle 8"/>
          <p:cNvSpPr>
            <a:spLocks noGrp="1" noChangeArrowheads="1"/>
          </p:cNvSpPr>
          <p:nvPr>
            <p:ph sz="half" idx="4294967295"/>
          </p:nvPr>
        </p:nvSpPr>
        <p:spPr>
          <a:xfrm>
            <a:off x="5038725" y="1443038"/>
            <a:ext cx="4105275" cy="4648200"/>
          </a:xfrm>
          <a:prstGeom prst="rect">
            <a:avLst/>
          </a:prstGeom>
          <a:ln>
            <a:solidFill>
              <a:srgbClr val="004762"/>
            </a:solidFill>
          </a:ln>
        </p:spPr>
        <p:txBody>
          <a:bodyPr/>
          <a:lstStyle/>
          <a:p>
            <a:pPr marL="0" indent="0" algn="ctr">
              <a:buNone/>
            </a:pPr>
            <a:r>
              <a:rPr lang="en-US" b="1" dirty="0">
                <a:solidFill>
                  <a:schemeClr val="accent1">
                    <a:lumMod val="50000"/>
                  </a:schemeClr>
                </a:solidFill>
                <a:latin typeface="Calibri" panose="020F0502020204030204" pitchFamily="34" charset="0"/>
                <a:cs typeface="Calibri" panose="020F0502020204030204" pitchFamily="34" charset="0"/>
              </a:rPr>
              <a:t>Alterable Risk Factors </a:t>
            </a:r>
          </a:p>
          <a:p>
            <a:pPr lvl="1"/>
            <a:r>
              <a:rPr lang="en-US" dirty="0">
                <a:solidFill>
                  <a:schemeClr val="accent1">
                    <a:lumMod val="50000"/>
                  </a:schemeClr>
                </a:solidFill>
                <a:latin typeface="Calibri" panose="020F0502020204030204" pitchFamily="34" charset="0"/>
                <a:cs typeface="Calibri" panose="020F0502020204030204" pitchFamily="34" charset="0"/>
              </a:rPr>
              <a:t>Attendance</a:t>
            </a:r>
          </a:p>
          <a:p>
            <a:pPr lvl="1"/>
            <a:r>
              <a:rPr lang="en-US" dirty="0">
                <a:solidFill>
                  <a:schemeClr val="accent1">
                    <a:lumMod val="50000"/>
                  </a:schemeClr>
                </a:solidFill>
                <a:latin typeface="Calibri" panose="020F0502020204030204" pitchFamily="34" charset="0"/>
                <a:cs typeface="Calibri" panose="020F0502020204030204" pitchFamily="34" charset="0"/>
              </a:rPr>
              <a:t>Attitude toward school</a:t>
            </a:r>
          </a:p>
          <a:p>
            <a:pPr lvl="1"/>
            <a:r>
              <a:rPr lang="en-US" dirty="0">
                <a:solidFill>
                  <a:schemeClr val="accent1">
                    <a:lumMod val="50000"/>
                  </a:schemeClr>
                </a:solidFill>
                <a:latin typeface="Calibri" panose="020F0502020204030204" pitchFamily="34" charset="0"/>
                <a:cs typeface="Calibri" panose="020F0502020204030204" pitchFamily="34" charset="0"/>
              </a:rPr>
              <a:t>Extracurricular participation</a:t>
            </a:r>
          </a:p>
          <a:p>
            <a:pPr lvl="1"/>
            <a:r>
              <a:rPr lang="en-US" dirty="0">
                <a:solidFill>
                  <a:schemeClr val="accent1">
                    <a:lumMod val="50000"/>
                  </a:schemeClr>
                </a:solidFill>
                <a:latin typeface="Calibri" panose="020F0502020204030204" pitchFamily="34" charset="0"/>
                <a:cs typeface="Calibri" panose="020F0502020204030204" pitchFamily="34" charset="0"/>
              </a:rPr>
              <a:t>Behavior</a:t>
            </a:r>
          </a:p>
          <a:p>
            <a:pPr lvl="1"/>
            <a:r>
              <a:rPr lang="en-US" dirty="0">
                <a:solidFill>
                  <a:schemeClr val="accent1">
                    <a:lumMod val="50000"/>
                  </a:schemeClr>
                </a:solidFill>
                <a:latin typeface="Calibri" panose="020F0502020204030204" pitchFamily="34" charset="0"/>
                <a:cs typeface="Calibri" panose="020F0502020204030204" pitchFamily="34" charset="0"/>
              </a:rPr>
              <a:t>Homework</a:t>
            </a:r>
          </a:p>
          <a:p>
            <a:pPr lvl="1"/>
            <a:r>
              <a:rPr lang="en-US" dirty="0">
                <a:solidFill>
                  <a:schemeClr val="accent1">
                    <a:lumMod val="50000"/>
                  </a:schemeClr>
                </a:solidFill>
                <a:latin typeface="Calibri" panose="020F0502020204030204" pitchFamily="34" charset="0"/>
                <a:cs typeface="Calibri" panose="020F0502020204030204" pitchFamily="34" charset="0"/>
              </a:rPr>
              <a:t>Grades, credit accrual</a:t>
            </a:r>
          </a:p>
        </p:txBody>
      </p:sp>
    </p:spTree>
    <p:extLst>
      <p:ext uri="{BB962C8B-B14F-4D97-AF65-F5344CB8AC3E}">
        <p14:creationId xmlns:p14="http://schemas.microsoft.com/office/powerpoint/2010/main" val="94421674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mp;C-ICI-montage-template-Rev-4x3" id="{98390296-07A8-C640-B6FA-C758FA92E759}" vid="{04E8F3E1-910C-FE48-8790-7893FB1C9D55}"/>
    </a:ext>
  </a:extLst>
</a:theme>
</file>

<file path=ppt/theme/theme2.xml><?xml version="1.0" encoding="utf-8"?>
<a:theme xmlns:a="http://schemas.openxmlformats.org/drawingml/2006/main" name="3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est version CnC Mentor PPT.01.03.18" id="{11ECBBEE-65DA-A945-91AB-064B80C24507}" vid="{9B0A4DA7-8D6A-8542-B202-0D728020B6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C&amp;C-ICI-montage-template-Rev-4x3</Template>
  <TotalTime>20145</TotalTime>
  <Words>1708</Words>
  <Application>Microsoft Office PowerPoint</Application>
  <PresentationFormat>On-screen Show (4:3)</PresentationFormat>
  <Paragraphs>171</Paragraphs>
  <Slides>18</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.HelveticaNeueDeskInterface-Regular</vt:lpstr>
      <vt:lpstr>Arial</vt:lpstr>
      <vt:lpstr>ArialMT</vt:lpstr>
      <vt:lpstr>Calibri</vt:lpstr>
      <vt:lpstr>Corbel</vt:lpstr>
      <vt:lpstr>Georgia</vt:lpstr>
      <vt:lpstr>Open Sans</vt:lpstr>
      <vt:lpstr>Open Sans Semibold</vt:lpstr>
      <vt:lpstr>Wingdings</vt:lpstr>
      <vt:lpstr>2_Office Theme</vt:lpstr>
      <vt:lpstr>3_Office Theme</vt:lpstr>
      <vt:lpstr>Introduction to the Model</vt:lpstr>
      <vt:lpstr>What is Check &amp; Connect? </vt:lpstr>
      <vt:lpstr>Evidence-Based Intervention</vt:lpstr>
      <vt:lpstr>How Does This Benefit You and Your School? </vt:lpstr>
      <vt:lpstr>Engaged Student vs. Disengaged Student</vt:lpstr>
      <vt:lpstr>Student Engagement</vt:lpstr>
      <vt:lpstr>Understanding the Disengaged Student</vt:lpstr>
      <vt:lpstr>Early Warning Signs</vt:lpstr>
      <vt:lpstr>Predictors of Dropout</vt:lpstr>
      <vt:lpstr>C &amp; C Mentors in Utah</vt:lpstr>
      <vt:lpstr>Check</vt:lpstr>
      <vt:lpstr>Connect </vt:lpstr>
      <vt:lpstr>Tools Mentors Use to Connect </vt:lpstr>
      <vt:lpstr>Tools Mentors Use to Connect </vt:lpstr>
      <vt:lpstr>Tools Mentors Use to Connect </vt:lpstr>
      <vt:lpstr>Family Engagement</vt:lpstr>
      <vt:lpstr>Why it Works!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A Klemm</dc:creator>
  <cp:lastModifiedBy>Charlesworth, Amanda</cp:lastModifiedBy>
  <cp:revision>703</cp:revision>
  <cp:lastPrinted>2017-09-05T20:27:46Z</cp:lastPrinted>
  <dcterms:created xsi:type="dcterms:W3CDTF">2016-12-28T14:09:17Z</dcterms:created>
  <dcterms:modified xsi:type="dcterms:W3CDTF">2019-09-12T20:40:53Z</dcterms:modified>
</cp:coreProperties>
</file>